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39" r:id="rId1"/>
  </p:sldMasterIdLst>
  <p:notesMasterIdLst>
    <p:notesMasterId r:id="rId56"/>
  </p:notesMasterIdLst>
  <p:handoutMasterIdLst>
    <p:handoutMasterId r:id="rId57"/>
  </p:handoutMasterIdLst>
  <p:sldIdLst>
    <p:sldId id="635" r:id="rId2"/>
    <p:sldId id="636" r:id="rId3"/>
    <p:sldId id="637" r:id="rId4"/>
    <p:sldId id="638" r:id="rId5"/>
    <p:sldId id="639" r:id="rId6"/>
    <p:sldId id="687" r:id="rId7"/>
    <p:sldId id="688" r:id="rId8"/>
    <p:sldId id="713" r:id="rId9"/>
    <p:sldId id="714" r:id="rId10"/>
    <p:sldId id="646" r:id="rId11"/>
    <p:sldId id="647" r:id="rId12"/>
    <p:sldId id="648" r:id="rId13"/>
    <p:sldId id="649" r:id="rId14"/>
    <p:sldId id="640" r:id="rId15"/>
    <p:sldId id="653" r:id="rId16"/>
    <p:sldId id="676" r:id="rId17"/>
    <p:sldId id="652" r:id="rId18"/>
    <p:sldId id="654" r:id="rId19"/>
    <p:sldId id="655" r:id="rId20"/>
    <p:sldId id="656" r:id="rId21"/>
    <p:sldId id="657" r:id="rId22"/>
    <p:sldId id="662" r:id="rId23"/>
    <p:sldId id="663" r:id="rId24"/>
    <p:sldId id="670" r:id="rId25"/>
    <p:sldId id="665" r:id="rId26"/>
    <p:sldId id="701" r:id="rId27"/>
    <p:sldId id="591" r:id="rId28"/>
    <p:sldId id="593" r:id="rId29"/>
    <p:sldId id="595" r:id="rId30"/>
    <p:sldId id="596" r:id="rId31"/>
    <p:sldId id="710" r:id="rId32"/>
    <p:sldId id="607" r:id="rId33"/>
    <p:sldId id="689" r:id="rId34"/>
    <p:sldId id="705" r:id="rId35"/>
    <p:sldId id="706" r:id="rId36"/>
    <p:sldId id="707" r:id="rId37"/>
    <p:sldId id="708" r:id="rId38"/>
    <p:sldId id="709" r:id="rId39"/>
    <p:sldId id="695" r:id="rId40"/>
    <p:sldId id="696" r:id="rId41"/>
    <p:sldId id="697" r:id="rId42"/>
    <p:sldId id="698" r:id="rId43"/>
    <p:sldId id="699" r:id="rId44"/>
    <p:sldId id="700" r:id="rId45"/>
    <p:sldId id="424" r:id="rId46"/>
    <p:sldId id="427" r:id="rId47"/>
    <p:sldId id="702" r:id="rId48"/>
    <p:sldId id="568" r:id="rId49"/>
    <p:sldId id="703" r:id="rId50"/>
    <p:sldId id="712" r:id="rId51"/>
    <p:sldId id="513" r:id="rId52"/>
    <p:sldId id="704" r:id="rId53"/>
    <p:sldId id="452" r:id="rId54"/>
    <p:sldId id="356" r:id="rId5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FFFF9A"/>
    <a:srgbClr val="FFE48F"/>
    <a:srgbClr val="8E7C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1" autoAdjust="0"/>
    <p:restoredTop sz="94400" autoAdjust="0"/>
  </p:normalViewPr>
  <p:slideViewPr>
    <p:cSldViewPr>
      <p:cViewPr varScale="1">
        <p:scale>
          <a:sx n="90" d="100"/>
          <a:sy n="90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gth1\users\rwagner\My%20Documents\GroupWise\202005-CA-75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cgth1\users\rwagner\My%20Documents\GroupWise\Graphs%20for%20Slide%208,%20August%2024,%20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gth1\users\rwagner\My%20Documents\GroupWise\Graphs%20for%20Slide%208,%20August%2024,%20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cgth1\users\rwagner\My%20Documents\SPWD\CIPs\M&amp;F%20Populations%20-%20August%20202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gth1\users\rwagner\My%20Documents\SPWD\CIPs\M&amp;F%20Populations%20-%20August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01716229646052"/>
          <c:y val="0.23019111435573864"/>
          <c:w val="0.70454569887532281"/>
          <c:h val="0.73156473897251184"/>
        </c:manualLayout>
      </c:layout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8DD-43F6-8AA4-64F49C0CB47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8DD-43F6-8AA4-64F49C0CB47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8DD-43F6-8AA4-64F49C0CB47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8DD-43F6-8AA4-64F49C0CB478}"/>
              </c:ext>
            </c:extLst>
          </c:dPt>
          <c:dLbls>
            <c:dLbl>
              <c:idx val="0"/>
              <c:layout>
                <c:manualLayout>
                  <c:x val="1.3786876640419948E-2"/>
                  <c:y val="2.8042128444856804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fld id="{0681EAF5-F9BE-499C-BEAC-6152D09399E9}" type="CATEGORYNAME">
                      <a:rPr lang="en-US" sz="1200" b="1" u="sng" smtClean="0"/>
                      <a:pPr>
                        <a:defRPr sz="1200" b="0" i="0" u="none" strike="noStrike" baseline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defRPr>
                      </a:pPr>
                      <a:t>[CATEGORY NAME]</a:t>
                    </a:fld>
                    <a:r>
                      <a:rPr lang="en-US" sz="1200" b="1" baseline="0" dirty="0"/>
                      <a:t>
18.0%</a:t>
                    </a:r>
                  </a:p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baseline="0" dirty="0"/>
                      <a:t>2,599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DD-43F6-8AA4-64F49C0CB478}"/>
                </c:ext>
              </c:extLst>
            </c:dLbl>
            <c:dLbl>
              <c:idx val="1"/>
              <c:layout>
                <c:manualLayout>
                  <c:x val="9.3785336259197105E-2"/>
                  <c:y val="-0.11175595878876703"/>
                </c:manualLayout>
              </c:layout>
              <c:tx>
                <c:rich>
                  <a:bodyPr/>
                  <a:lstStyle/>
                  <a:p>
                    <a:fld id="{07827F48-360F-417A-94C8-8D97A88944C4}" type="CATEGORYNAME">
                      <a:rPr lang="en-US" sz="1200" b="1" u="sng"/>
                      <a:pPr/>
                      <a:t>[CATEGORY NAME]</a:t>
                    </a:fld>
                    <a:r>
                      <a:rPr lang="en-US" sz="1200" b="1" baseline="0" dirty="0"/>
                      <a:t>
50.1%</a:t>
                    </a:r>
                  </a:p>
                  <a:p>
                    <a:r>
                      <a:rPr lang="en-US" sz="1200" b="1" baseline="0" dirty="0"/>
                      <a:t>7,164</a:t>
                    </a:r>
                  </a:p>
                  <a:p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8DD-43F6-8AA4-64F49C0CB478}"/>
                </c:ext>
              </c:extLst>
            </c:dLbl>
            <c:dLbl>
              <c:idx val="2"/>
              <c:layout>
                <c:manualLayout>
                  <c:x val="5.8590788940014824E-3"/>
                  <c:y val="-3.9224201288743751E-2"/>
                </c:manualLayout>
              </c:layout>
              <c:tx>
                <c:rich>
                  <a:bodyPr/>
                  <a:lstStyle/>
                  <a:p>
                    <a:fld id="{3B280A27-F1AB-4203-9EB5-0E35F595CDAB}" type="CATEGORYNAME">
                      <a:rPr lang="en-US" sz="1200" b="1" u="sng"/>
                      <a:pPr/>
                      <a:t>[CATEGORY NAME]</a:t>
                    </a:fld>
                    <a:r>
                      <a:rPr lang="en-US" sz="1200" b="1" baseline="0" dirty="0"/>
                      <a:t>
30.6%</a:t>
                    </a:r>
                  </a:p>
                  <a:p>
                    <a:r>
                      <a:rPr lang="en-US" sz="1200" b="1" baseline="0" dirty="0"/>
                      <a:t>3,974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8DD-43F6-8AA4-64F49C0CB4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D0B6298-3ACC-4C83-A77D-7B609A723664}" type="CATEGORYNAME">
                      <a:rPr lang="en-US" sz="1200" b="1" u="sng"/>
                      <a:pPr/>
                      <a:t>[CATEGORY NAME]</a:t>
                    </a:fld>
                    <a:r>
                      <a:rPr lang="en-US" sz="1200" b="1" baseline="0" dirty="0"/>
                      <a:t>
1.3%</a:t>
                    </a:r>
                  </a:p>
                  <a:p>
                    <a:r>
                      <a:rPr lang="en-US" sz="1200" b="1" baseline="0" dirty="0"/>
                      <a:t>164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8DD-43F6-8AA4-64F49C0CB47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'SUMMARY TOTAL'!$A$49:$A$52</c:f>
              <c:strCache>
                <c:ptCount val="4"/>
                <c:pt idx="0">
                  <c:v>Minimum</c:v>
                </c:pt>
                <c:pt idx="1">
                  <c:v>Medium</c:v>
                </c:pt>
                <c:pt idx="2">
                  <c:v>Close</c:v>
                </c:pt>
                <c:pt idx="3">
                  <c:v>Maximum</c:v>
                </c:pt>
              </c:strCache>
            </c:strRef>
          </c:cat>
          <c:val>
            <c:numRef>
              <c:f>'SUMMARY TOTAL'!$E$49:$E$52</c:f>
              <c:numCache>
                <c:formatCode>0.00%</c:formatCode>
                <c:ptCount val="4"/>
                <c:pt idx="0">
                  <c:v>0.17991213929261854</c:v>
                </c:pt>
                <c:pt idx="1">
                  <c:v>0.5004784811915145</c:v>
                </c:pt>
                <c:pt idx="2">
                  <c:v>0.30644311854130674</c:v>
                </c:pt>
                <c:pt idx="3">
                  <c:v>1.3166260974560215E-2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DD-43F6-8AA4-64F49C0CB4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and Projected</a:t>
            </a:r>
          </a:p>
        </c:rich>
      </c:tx>
      <c:layout>
        <c:manualLayout>
          <c:xMode val="edge"/>
          <c:yMode val="edge"/>
          <c:x val="0.59413946690324859"/>
          <c:y val="0.39784514435695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69475610447048"/>
          <c:y val="0.23615485564304461"/>
          <c:w val="0.83221041119860006"/>
          <c:h val="0.54868839311752704"/>
        </c:manualLayout>
      </c:layout>
      <c:lineChart>
        <c:grouping val="standard"/>
        <c:varyColors val="0"/>
        <c:ser>
          <c:idx val="0"/>
          <c:order val="0"/>
          <c:tx>
            <c:strRef>
              <c:f>'1.4c Inhouse Female'!$B$1</c:f>
              <c:strCache>
                <c:ptCount val="1"/>
                <c:pt idx="0">
                  <c:v>Females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'1.4c Inhouse Female'!$A$2:$A$36</c:f>
              <c:strCache>
                <c:ptCount val="14"/>
                <c:pt idx="0">
                  <c:v>2010 </c:v>
                </c:pt>
                <c:pt idx="1">
                  <c:v>2011 </c:v>
                </c:pt>
                <c:pt idx="2">
                  <c:v>2012 </c:v>
                </c:pt>
                <c:pt idx="3">
                  <c:v>2013 </c:v>
                </c:pt>
                <c:pt idx="4">
                  <c:v>2014 </c:v>
                </c:pt>
                <c:pt idx="5">
                  <c:v>2015 </c:v>
                </c:pt>
                <c:pt idx="6">
                  <c:v>2016 </c:v>
                </c:pt>
                <c:pt idx="7">
                  <c:v>2017 </c:v>
                </c:pt>
                <c:pt idx="8">
                  <c:v>2018 </c:v>
                </c:pt>
                <c:pt idx="9">
                  <c:v>2019 </c:v>
                </c:pt>
                <c:pt idx="10">
                  <c:v>2020 frcst</c:v>
                </c:pt>
                <c:pt idx="11">
                  <c:v>2021 frcst</c:v>
                </c:pt>
                <c:pt idx="12">
                  <c:v>2022 frcst</c:v>
                </c:pt>
                <c:pt idx="13">
                  <c:v>2023 frcst</c:v>
                </c:pt>
              </c:strCache>
              <c:extLst/>
            </c:strRef>
          </c:cat>
          <c:val>
            <c:numRef>
              <c:f>'1.4c Inhouse Female'!$B$2:$B$36</c:f>
              <c:numCache>
                <c:formatCode>_(* #,##0_);_(* \(#,##0\);_(* "-"_);_(@_)</c:formatCode>
                <c:ptCount val="14"/>
                <c:pt idx="0">
                  <c:v>941</c:v>
                </c:pt>
                <c:pt idx="1">
                  <c:v>931</c:v>
                </c:pt>
                <c:pt idx="2">
                  <c:v>1003</c:v>
                </c:pt>
                <c:pt idx="3">
                  <c:v>1057</c:v>
                </c:pt>
                <c:pt idx="4">
                  <c:v>1090</c:v>
                </c:pt>
                <c:pt idx="5">
                  <c:v>1190</c:v>
                </c:pt>
                <c:pt idx="6">
                  <c:v>1259</c:v>
                </c:pt>
                <c:pt idx="7">
                  <c:v>1233</c:v>
                </c:pt>
                <c:pt idx="8">
                  <c:v>1255</c:v>
                </c:pt>
                <c:pt idx="9">
                  <c:v>1187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91A-4AFE-92BB-9AA6BA196FA7}"/>
            </c:ext>
          </c:extLst>
        </c:ser>
        <c:ser>
          <c:idx val="1"/>
          <c:order val="1"/>
          <c:tx>
            <c:strRef>
              <c:f>'1.4c Inhouse Female'!$C$1</c:f>
              <c:strCache>
                <c:ptCount val="1"/>
                <c:pt idx="0">
                  <c:v>Projection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'1.4c Inhouse Female'!$A$2:$A$36</c:f>
              <c:strCache>
                <c:ptCount val="14"/>
                <c:pt idx="0">
                  <c:v>2010 </c:v>
                </c:pt>
                <c:pt idx="1">
                  <c:v>2011 </c:v>
                </c:pt>
                <c:pt idx="2">
                  <c:v>2012 </c:v>
                </c:pt>
                <c:pt idx="3">
                  <c:v>2013 </c:v>
                </c:pt>
                <c:pt idx="4">
                  <c:v>2014 </c:v>
                </c:pt>
                <c:pt idx="5">
                  <c:v>2015 </c:v>
                </c:pt>
                <c:pt idx="6">
                  <c:v>2016 </c:v>
                </c:pt>
                <c:pt idx="7">
                  <c:v>2017 </c:v>
                </c:pt>
                <c:pt idx="8">
                  <c:v>2018 </c:v>
                </c:pt>
                <c:pt idx="9">
                  <c:v>2019 </c:v>
                </c:pt>
                <c:pt idx="10">
                  <c:v>2020 frcst</c:v>
                </c:pt>
                <c:pt idx="11">
                  <c:v>2021 frcst</c:v>
                </c:pt>
                <c:pt idx="12">
                  <c:v>2022 frcst</c:v>
                </c:pt>
                <c:pt idx="13">
                  <c:v>2023 frcst</c:v>
                </c:pt>
              </c:strCache>
              <c:extLst/>
            </c:strRef>
          </c:cat>
          <c:val>
            <c:numRef>
              <c:f>'1.4c Inhouse Female'!$C$2:$C$36</c:f>
              <c:numCache>
                <c:formatCode>General</c:formatCode>
                <c:ptCount val="14"/>
                <c:pt idx="10" formatCode="#,##0">
                  <c:v>1170</c:v>
                </c:pt>
                <c:pt idx="11" formatCode="#,##0">
                  <c:v>1164</c:v>
                </c:pt>
                <c:pt idx="12" formatCode="#,##0">
                  <c:v>1172</c:v>
                </c:pt>
                <c:pt idx="13" formatCode="#,##0">
                  <c:v>1179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91A-4AFE-92BB-9AA6BA196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008280"/>
        <c:axId val="549008672"/>
      </c:lineChart>
      <c:catAx>
        <c:axId val="54900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08672"/>
        <c:crosses val="autoZero"/>
        <c:auto val="1"/>
        <c:lblAlgn val="ctr"/>
        <c:lblOffset val="100"/>
        <c:noMultiLvlLbl val="0"/>
      </c:catAx>
      <c:valAx>
        <c:axId val="54900867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0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CY2020: Legislature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Approved Forecast and Actual</a:t>
            </a:r>
          </a:p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474315340400203"/>
          <c:y val="6.9410670623858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731271542864377E-2"/>
          <c:y val="0.25617921866228233"/>
          <c:w val="0.90718037504348104"/>
          <c:h val="0.49177859304628863"/>
        </c:manualLayout>
      </c:layout>
      <c:lineChart>
        <c:grouping val="standard"/>
        <c:varyColors val="0"/>
        <c:ser>
          <c:idx val="0"/>
          <c:order val="0"/>
          <c:tx>
            <c:v>LA '19 Forecast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'CY 2020'!$A$3:$A$14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'CY 2020'!$B$3:$B$14</c:f>
              <c:numCache>
                <c:formatCode>#,##0</c:formatCode>
                <c:ptCount val="12"/>
                <c:pt idx="0">
                  <c:v>1271</c:v>
                </c:pt>
                <c:pt idx="1">
                  <c:v>1273</c:v>
                </c:pt>
                <c:pt idx="2">
                  <c:v>1278</c:v>
                </c:pt>
                <c:pt idx="3">
                  <c:v>1280</c:v>
                </c:pt>
                <c:pt idx="4">
                  <c:v>1275</c:v>
                </c:pt>
                <c:pt idx="5">
                  <c:v>1283</c:v>
                </c:pt>
                <c:pt idx="6">
                  <c:v>1281</c:v>
                </c:pt>
                <c:pt idx="7">
                  <c:v>1281</c:v>
                </c:pt>
                <c:pt idx="8">
                  <c:v>1285</c:v>
                </c:pt>
                <c:pt idx="9">
                  <c:v>1285</c:v>
                </c:pt>
                <c:pt idx="10">
                  <c:v>1289</c:v>
                </c:pt>
                <c:pt idx="11">
                  <c:v>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25-4B6F-95AB-6C1B27C76926}"/>
            </c:ext>
          </c:extLst>
        </c:ser>
        <c:ser>
          <c:idx val="1"/>
          <c:order val="1"/>
          <c:tx>
            <c:v>Actual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'CY 2020'!$A$3:$A$14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'CY 2020'!$D$3:$D$9</c:f>
              <c:numCache>
                <c:formatCode>General</c:formatCode>
                <c:ptCount val="7"/>
                <c:pt idx="0">
                  <c:v>1179</c:v>
                </c:pt>
                <c:pt idx="1">
                  <c:v>1165</c:v>
                </c:pt>
                <c:pt idx="2">
                  <c:v>1122</c:v>
                </c:pt>
                <c:pt idx="3">
                  <c:v>1122</c:v>
                </c:pt>
                <c:pt idx="4">
                  <c:v>1076</c:v>
                </c:pt>
                <c:pt idx="5">
                  <c:v>1063</c:v>
                </c:pt>
                <c:pt idx="6">
                  <c:v>1007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25-4B6F-95AB-6C1B27C76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009848"/>
        <c:axId val="216586648"/>
      </c:lineChart>
      <c:catAx>
        <c:axId val="54900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6648"/>
        <c:crosses val="autoZero"/>
        <c:auto val="1"/>
        <c:lblAlgn val="ctr"/>
        <c:lblOffset val="100"/>
        <c:noMultiLvlLbl val="0"/>
      </c:catAx>
      <c:valAx>
        <c:axId val="216586648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glow rad="12700">
                <a:schemeClr val="accent1">
                  <a:alpha val="40000"/>
                </a:schemeClr>
              </a:glow>
            </a:effectLst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0098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and  Projected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8310387267310947"/>
          <c:y val="2.8248587570621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034478861463975E-2"/>
          <c:y val="0.17115302074379593"/>
          <c:w val="0.87037942917289202"/>
          <c:h val="0.63402267921917166"/>
        </c:manualLayout>
      </c:layout>
      <c:lineChart>
        <c:grouping val="standard"/>
        <c:varyColors val="0"/>
        <c:ser>
          <c:idx val="1"/>
          <c:order val="1"/>
          <c:tx>
            <c:strRef>
              <c:f>'1.4b Inhouse Male'!$B$1</c:f>
              <c:strCache>
                <c:ptCount val="1"/>
                <c:pt idx="0">
                  <c:v>Males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'1.4b Inhouse Male'!$A$2:$A$36</c:f>
              <c:strCache>
                <c:ptCount val="14"/>
                <c:pt idx="0">
                  <c:v>2010 </c:v>
                </c:pt>
                <c:pt idx="1">
                  <c:v>2011 </c:v>
                </c:pt>
                <c:pt idx="2">
                  <c:v>2012 </c:v>
                </c:pt>
                <c:pt idx="3">
                  <c:v>2013 </c:v>
                </c:pt>
                <c:pt idx="4">
                  <c:v>2014 </c:v>
                </c:pt>
                <c:pt idx="5">
                  <c:v>2015 </c:v>
                </c:pt>
                <c:pt idx="6">
                  <c:v>2016 </c:v>
                </c:pt>
                <c:pt idx="7">
                  <c:v>2017 </c:v>
                </c:pt>
                <c:pt idx="8">
                  <c:v>2018 </c:v>
                </c:pt>
                <c:pt idx="9">
                  <c:v>2019 </c:v>
                </c:pt>
                <c:pt idx="10">
                  <c:v>2020 frcst</c:v>
                </c:pt>
                <c:pt idx="11">
                  <c:v>2021 frcst</c:v>
                </c:pt>
                <c:pt idx="12">
                  <c:v>2022 frcst</c:v>
                </c:pt>
                <c:pt idx="13">
                  <c:v>2023 frcst</c:v>
                </c:pt>
              </c:strCache>
              <c:extLst/>
            </c:strRef>
          </c:cat>
          <c:val>
            <c:numRef>
              <c:f>'1.4b Inhouse Male'!$B$2:$B$36</c:f>
              <c:numCache>
                <c:formatCode>_(* #,##0_);_(* \(#,##0\);_(* "-"_);_(@_)</c:formatCode>
                <c:ptCount val="14"/>
                <c:pt idx="0">
                  <c:v>11560</c:v>
                </c:pt>
                <c:pt idx="1">
                  <c:v>11546</c:v>
                </c:pt>
                <c:pt idx="2">
                  <c:v>11591</c:v>
                </c:pt>
                <c:pt idx="3">
                  <c:v>11729</c:v>
                </c:pt>
                <c:pt idx="4">
                  <c:v>11702</c:v>
                </c:pt>
                <c:pt idx="5">
                  <c:v>12223</c:v>
                </c:pt>
                <c:pt idx="6">
                  <c:v>12553</c:v>
                </c:pt>
                <c:pt idx="7">
                  <c:v>12055</c:v>
                </c:pt>
                <c:pt idx="8">
                  <c:v>11956</c:v>
                </c:pt>
                <c:pt idx="9">
                  <c:v>11264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E2F-431D-9D1B-BA4C80931F16}"/>
            </c:ext>
          </c:extLst>
        </c:ser>
        <c:ser>
          <c:idx val="2"/>
          <c:order val="2"/>
          <c:tx>
            <c:strRef>
              <c:f>'1.4b Inhouse Male'!$C$1</c:f>
              <c:strCache>
                <c:ptCount val="1"/>
                <c:pt idx="0">
                  <c:v>Projection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'1.4b Inhouse Male'!$A$2:$A$36</c:f>
              <c:strCache>
                <c:ptCount val="14"/>
                <c:pt idx="0">
                  <c:v>2010 </c:v>
                </c:pt>
                <c:pt idx="1">
                  <c:v>2011 </c:v>
                </c:pt>
                <c:pt idx="2">
                  <c:v>2012 </c:v>
                </c:pt>
                <c:pt idx="3">
                  <c:v>2013 </c:v>
                </c:pt>
                <c:pt idx="4">
                  <c:v>2014 </c:v>
                </c:pt>
                <c:pt idx="5">
                  <c:v>2015 </c:v>
                </c:pt>
                <c:pt idx="6">
                  <c:v>2016 </c:v>
                </c:pt>
                <c:pt idx="7">
                  <c:v>2017 </c:v>
                </c:pt>
                <c:pt idx="8">
                  <c:v>2018 </c:v>
                </c:pt>
                <c:pt idx="9">
                  <c:v>2019 </c:v>
                </c:pt>
                <c:pt idx="10">
                  <c:v>2020 frcst</c:v>
                </c:pt>
                <c:pt idx="11">
                  <c:v>2021 frcst</c:v>
                </c:pt>
                <c:pt idx="12">
                  <c:v>2022 frcst</c:v>
                </c:pt>
                <c:pt idx="13">
                  <c:v>2023 frcst</c:v>
                </c:pt>
              </c:strCache>
              <c:extLst/>
            </c:strRef>
          </c:cat>
          <c:val>
            <c:numRef>
              <c:f>'1.4b Inhouse Male'!$C$2:$C$36</c:f>
              <c:numCache>
                <c:formatCode>General</c:formatCode>
                <c:ptCount val="14"/>
                <c:pt idx="10" formatCode="_(* #,##0_);_(* \(#,##0\);_(* &quot;-&quot;_);_(@_)">
                  <c:v>11227</c:v>
                </c:pt>
                <c:pt idx="11" formatCode="_(* #,##0_);_(* \(#,##0\);_(* &quot;-&quot;_);_(@_)">
                  <c:v>11184</c:v>
                </c:pt>
                <c:pt idx="12" formatCode="_(* #,##0_);_(* \(#,##0\);_(* &quot;-&quot;_);_(@_)">
                  <c:v>11172</c:v>
                </c:pt>
                <c:pt idx="13" formatCode="_(* #,##0_);_(* \(#,##0\);_(* &quot;-&quot;_);_(@_)">
                  <c:v>11235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1E2F-431D-9D1B-BA4C80931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5080"/>
        <c:axId val="2165858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'1.4b Inhouse Male'!$A$1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'1.4b Inhouse Male'!$A$2:$A$36</c15:sqref>
                        </c15:formulaRef>
                      </c:ext>
                    </c:extLst>
                    <c:strCache>
                      <c:ptCount val="14"/>
                      <c:pt idx="0">
                        <c:v>2010 </c:v>
                      </c:pt>
                      <c:pt idx="1">
                        <c:v>2011 </c:v>
                      </c:pt>
                      <c:pt idx="2">
                        <c:v>2012 </c:v>
                      </c:pt>
                      <c:pt idx="3">
                        <c:v>2013 </c:v>
                      </c:pt>
                      <c:pt idx="4">
                        <c:v>2014 </c:v>
                      </c:pt>
                      <c:pt idx="5">
                        <c:v>2015 </c:v>
                      </c:pt>
                      <c:pt idx="6">
                        <c:v>2016 </c:v>
                      </c:pt>
                      <c:pt idx="7">
                        <c:v>2017 </c:v>
                      </c:pt>
                      <c:pt idx="8">
                        <c:v>2018 </c:v>
                      </c:pt>
                      <c:pt idx="9">
                        <c:v>2019 </c:v>
                      </c:pt>
                      <c:pt idx="10">
                        <c:v>2020 frcst</c:v>
                      </c:pt>
                      <c:pt idx="11">
                        <c:v>2021 frcst</c:v>
                      </c:pt>
                      <c:pt idx="12">
                        <c:v>2022 frcst</c:v>
                      </c:pt>
                      <c:pt idx="13">
                        <c:v>2023 frcst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'1.4b Inhouse Male'!$A$2:$A$36</c15:sqref>
                        </c15:formulaRef>
                      </c:ext>
                    </c:extLst>
                    <c:numCache>
                      <c:formatCode>0_)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E2F-431D-9D1B-BA4C80931F16}"/>
                  </c:ext>
                </c:extLst>
              </c15:ser>
            </c15:filteredLineSeries>
          </c:ext>
        </c:extLst>
      </c:lineChart>
      <c:catAx>
        <c:axId val="21658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5864"/>
        <c:crosses val="autoZero"/>
        <c:auto val="1"/>
        <c:lblAlgn val="ctr"/>
        <c:lblOffset val="100"/>
        <c:noMultiLvlLbl val="0"/>
      </c:catAx>
      <c:valAx>
        <c:axId val="216585864"/>
        <c:scaling>
          <c:orientation val="minMax"/>
          <c:min val="10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5080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CY2020:  Legislature</a:t>
            </a:r>
            <a:r>
              <a:rPr lang="en-US" sz="12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Approved Forecast and Actual</a:t>
            </a:r>
          </a:p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2297342142577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LA'19 Forecast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'CY 2020'!$A$3:$A$14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'CY 2020'!$C$3:$C$14</c:f>
              <c:numCache>
                <c:formatCode>#,##0</c:formatCode>
                <c:ptCount val="12"/>
                <c:pt idx="0">
                  <c:v>12137</c:v>
                </c:pt>
                <c:pt idx="1">
                  <c:v>12150</c:v>
                </c:pt>
                <c:pt idx="2">
                  <c:v>12164</c:v>
                </c:pt>
                <c:pt idx="3">
                  <c:v>12175</c:v>
                </c:pt>
                <c:pt idx="4">
                  <c:v>12178</c:v>
                </c:pt>
                <c:pt idx="5">
                  <c:v>12186</c:v>
                </c:pt>
                <c:pt idx="6">
                  <c:v>12198</c:v>
                </c:pt>
                <c:pt idx="7">
                  <c:v>12192</c:v>
                </c:pt>
                <c:pt idx="8">
                  <c:v>12191</c:v>
                </c:pt>
                <c:pt idx="9">
                  <c:v>12203</c:v>
                </c:pt>
                <c:pt idx="10">
                  <c:v>12211</c:v>
                </c:pt>
                <c:pt idx="11">
                  <c:v>12218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39-4D9A-8A1F-855552C79D87}"/>
            </c:ext>
          </c:extLst>
        </c:ser>
        <c:ser>
          <c:idx val="1"/>
          <c:order val="1"/>
          <c:tx>
            <c:v>Actual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'CY 2020'!$A$3:$A$14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'CY 2020'!$E$3:$E$9</c:f>
              <c:numCache>
                <c:formatCode>General</c:formatCode>
                <c:ptCount val="7"/>
                <c:pt idx="0">
                  <c:v>11224</c:v>
                </c:pt>
                <c:pt idx="1">
                  <c:v>11238</c:v>
                </c:pt>
                <c:pt idx="2">
                  <c:v>11128</c:v>
                </c:pt>
                <c:pt idx="3">
                  <c:v>11028</c:v>
                </c:pt>
                <c:pt idx="4">
                  <c:v>10861</c:v>
                </c:pt>
                <c:pt idx="5">
                  <c:v>10781</c:v>
                </c:pt>
                <c:pt idx="6">
                  <c:v>10646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39-4D9A-8A1F-855552C79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587824"/>
        <c:axId val="216584688"/>
      </c:lineChart>
      <c:catAx>
        <c:axId val="21658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4688"/>
        <c:crosses val="autoZero"/>
        <c:auto val="1"/>
        <c:lblAlgn val="ctr"/>
        <c:lblOffset val="100"/>
        <c:noMultiLvlLbl val="0"/>
      </c:catAx>
      <c:valAx>
        <c:axId val="216584688"/>
        <c:scaling>
          <c:orientation val="minMax"/>
          <c:min val="10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587824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0.03197</cdr:x>
      <cdr:y>0.17028</cdr:y>
    </cdr:from>
    <cdr:to>
      <cdr:x>0.20249</cdr:x>
      <cdr:y>0.5676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685800"/>
          <a:ext cx="1219200" cy="1600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u="sng" dirty="0"/>
            <a:t>Note: </a:t>
          </a:r>
          <a:r>
            <a:rPr lang="en-US" sz="1400" b="1" dirty="0"/>
            <a:t>Total Bed Capacity Decreased by ~200 in Past Seven Months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0.06294</cdr:x>
      <cdr:y>0.91359</cdr:y>
    </cdr:from>
    <cdr:to>
      <cdr:x>0.96892</cdr:x>
      <cdr:y>0.98735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8611" y="3303270"/>
          <a:ext cx="4442459" cy="266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0.09654</cdr:x>
      <cdr:y>0.95367</cdr:y>
    </cdr:from>
    <cdr:to>
      <cdr:x>0.6507</cdr:x>
      <cdr:y>0.99455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7171" y="3029817"/>
          <a:ext cx="3255818" cy="129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0.11552</cdr:x>
      <cdr:y>0.88653</cdr:y>
    </cdr:from>
    <cdr:to>
      <cdr:x>0.86777</cdr:x>
      <cdr:y>0.97666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5682" y="3653273"/>
          <a:ext cx="4334944" cy="371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0C902-5882-4A27-B3D0-38158AEEB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BE43D-BEEC-4C7C-8527-73353E51BE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B848AB-20BE-4A00-A278-1DBE7C932347}" type="datetimeFigureOut">
              <a:rPr lang="en-US"/>
              <a:pPr>
                <a:defRPr/>
              </a:pPr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86EC6-48ED-477A-A0BC-3BA066BFE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D20B-0D2D-45F3-9692-9CF66C1FCD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FCBAB9-C47B-49EC-AD85-03F67DB162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784BE6-9D2F-42F8-A677-38ED20E549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AAC05-AD8B-431A-ACB1-B9F85B6326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pPr>
              <a:defRPr/>
            </a:pPr>
            <a:fld id="{D9E52E1E-F1BB-4958-928B-6D10513CE062}" type="datetimeFigureOut">
              <a:rPr lang="en-US"/>
              <a:pPr>
                <a:defRPr/>
              </a:pPr>
              <a:t>8/25/2020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BE03AA-FFF9-4549-B6C7-AC878C3D57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208E90E-D50B-487B-BEB3-7ABACB0A2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2775"/>
            <a:ext cx="5619750" cy="4189413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00699-87F6-4A19-9E8F-C3FC0D63D8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D5104-DDD9-4E81-BA60-6E33100D7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2126" tIns="46063" rIns="92126" bIns="460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8EA19C-C1D2-4189-943D-8070A641339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>
            <a:extLst>
              <a:ext uri="{FF2B5EF4-FFF2-40B4-BE49-F238E27FC236}">
                <a16:creationId xmlns:a16="http://schemas.microsoft.com/office/drawing/2014/main" id="{FD58C455-A62C-4150-AFAB-6FFEF399D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D453C6-2D6C-4265-9362-1DA4BD64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61EF94-E499-4E13-98D3-2094D824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2EF501-B161-475A-9D83-BD79A8E1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5CF9-3E8B-474F-BD39-B45F376FF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605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2338A0DC-71CB-42B3-9E20-29CB861233DF}"/>
              </a:ext>
            </a:extLst>
          </p:cNvPr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6F0791-7248-4FBD-92B6-8514F8DD4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ABFFB9-147A-4D0A-A0B4-180BC9CFAE4D}"/>
                </a:ext>
              </a:extLst>
            </p:cNvPr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BD67B12-308A-402A-894F-3A91438A7316}"/>
                </a:ext>
              </a:extLst>
            </p:cNvPr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533400"/>
            <a:ext cx="7756525" cy="10541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14CB751-09E9-4BF5-865C-B867E777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08387F-1E8F-4776-A9D8-E27A98E4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E1D4804-DA6F-45B3-AC97-706679D2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B1FE-93D9-454F-B213-2FA187A29F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01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BA4760AF-F1AA-444F-BEEA-4B8C0FC7ACF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4460F0-16CC-47C7-A750-6144ACD3C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BBE477-C362-4892-91C4-43CC36925876}"/>
                </a:ext>
              </a:extLst>
            </p:cNvPr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5F63C09-F00A-4EB3-9CD6-E0C94B5B86BD}"/>
                </a:ext>
              </a:extLst>
            </p:cNvPr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B22F97E-2198-4EAC-83D5-2A38F859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F8EA8-F083-4A3A-84D8-ED026E24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8B15F-F61F-41AC-89BE-19953213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279FB-EF3C-4845-83FD-06DF297D7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64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C969B9-FA86-43E8-AA07-1A66E627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5EA7B4-7DD7-47DD-9972-993C4021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1A8F93-71DA-43F0-90D3-8A33FB1E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5F6C-491D-4A6D-8EFB-DED3C2614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7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0241C7-107D-40B3-BE51-8A1BCC1B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BA55F6-55AC-44A3-BA5E-D0EC61A1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002340-56B1-49A0-BA11-4A83859F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DB79D-3155-41DE-91BE-97BA0CBAA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22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4F7A-AA7F-4126-B98D-981E1888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8F14C-291F-4248-BBCF-FE63E180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82682-12E6-40C7-A3F5-BC904755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AD46E-4AAF-45CB-B7D6-434402503B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5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Overlay.png">
            <a:extLst>
              <a:ext uri="{FF2B5EF4-FFF2-40B4-BE49-F238E27FC236}">
                <a16:creationId xmlns:a16="http://schemas.microsoft.com/office/drawing/2014/main" id="{F4104C4A-6AD6-4734-AA5A-E1EB7048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929091-EBD8-4841-BE0C-99264241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13DBC0-117D-4BC0-B734-0309A3E4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60003C-964F-4CA3-8880-7A93A8B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72111-8F60-459E-BE8C-E5C599EFA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00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DF1864-3E21-42DA-9B9E-7DE635D57A0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BDED0D-2E54-4A0E-B269-EEDD4E972D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660C4B-1B88-4261-B68F-8BE2E53368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93FDE5-6C56-405D-A3F0-04CB57F999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60052E-9AD8-4461-B20E-FAF510E4D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0A9591-3831-4759-87F3-D2AD9F3D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4ACF33-DC76-4411-BBB1-1E995C88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7409A-9EAC-4C5D-B41A-F293DE773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6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4F53-5002-46F5-85F1-FD9AE6C7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04EFCF-3C91-4AFD-B823-7B376E90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459ABB-0CEB-44FA-865D-EE2A41A4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48AC-3399-4DF2-9ACF-4E20E7C2D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6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0C58B1-A527-4151-872E-8D23B7685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80A057-5F7A-44AC-965E-E779718D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0E25C5-E2A2-4D02-AC54-FB56675A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621F9-AB91-4876-B26F-7C61C046E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0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D0003A-FA7C-4E3B-98FB-1FC86A0C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6AC01B-4388-4CC5-8587-30EEAEC6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BDEC75-E368-42C2-8B9F-09415F1F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8E360-F9EB-46E3-9545-5E61078DB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73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189008-D8E4-483E-A3FA-25075B36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5F99CA-577F-498C-8886-D03332F9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505028-285B-4946-913B-7421A790E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E8D0-AABB-4067-8857-C6FE01BA3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69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1152CA-D560-4522-AB56-36FCCAC58D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9255CE5E-CD51-4FC7-91CD-EB1A0393A4E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CFAD20A0-6116-46DE-865A-F4C910B1D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145EA-B02C-4B57-B664-87E2435D5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ABD8-D62E-48DF-9848-D480E07EB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64D22-4ABA-435B-B32D-B08EC0A01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8A882F-DE60-4DBA-93EA-AC86FA0955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5079" r:id="rId2"/>
    <p:sldLayoutId id="2147485080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81" r:id="rId10"/>
    <p:sldLayoutId id="2147485082" r:id="rId11"/>
    <p:sldLayoutId id="2147485076" r:id="rId12"/>
    <p:sldLayoutId id="214748507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398AD36-322B-4FD1-84E6-2785BA717B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85800"/>
            <a:ext cx="7620000" cy="403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Proposed FY</a:t>
            </a:r>
            <a:r>
              <a:rPr lang="en-US"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22-23</a:t>
            </a:r>
            <a: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CIPs </a:t>
            </a:r>
            <a:b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altLang="en-US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by</a:t>
            </a:r>
            <a:b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Department of Corrections</a:t>
            </a:r>
            <a:b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altLang="en-US" sz="32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to</a:t>
            </a:r>
            <a:b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altLang="en-US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State Public Works Board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8A55F2-4774-4293-882E-011F684E77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0" y="5257800"/>
            <a:ext cx="4419600" cy="9652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3500" dirty="0">
                <a:solidFill>
                  <a:schemeClr val="tx2"/>
                </a:solidFill>
              </a:rPr>
              <a:t>August 26, 2020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sz="4000" b="1" dirty="0">
              <a:solidFill>
                <a:srgbClr val="FF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en-US" sz="40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A8E5637-CD19-477A-B24D-9BB39D93D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marL="53975" eaLnBrk="1" hangingPunct="1"/>
            <a:r>
              <a:rPr lang="en-US" altLang="en-US" b="1">
                <a:solidFill>
                  <a:schemeClr val="tx2"/>
                </a:solidFill>
              </a:rPr>
              <a:t>10-Year Master Plan </a:t>
            </a:r>
          </a:p>
        </p:txBody>
      </p:sp>
      <p:pic>
        <p:nvPicPr>
          <p:cNvPr id="18435" name="Picture 6" descr="C:\Users\klefevre\AppData\Local\Microsoft\Windows\Temporary Internet Files\Content.IE5\KVI2GWQB\MP900385237[1].jpg">
            <a:extLst>
              <a:ext uri="{FF2B5EF4-FFF2-40B4-BE49-F238E27FC236}">
                <a16:creationId xmlns:a16="http://schemas.microsoft.com/office/drawing/2014/main" id="{BECA31D2-2493-472F-9CFD-9159221EE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28225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1">
            <a:extLst>
              <a:ext uri="{FF2B5EF4-FFF2-40B4-BE49-F238E27FC236}">
                <a16:creationId xmlns:a16="http://schemas.microsoft.com/office/drawing/2014/main" id="{D87BC010-DF81-456D-8BAC-DA7914D49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524000"/>
          <a:ext cx="30591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Document" r:id="rId4" imgW="6389449" imgH="8486814" progId="Word.Document.12">
                  <p:embed/>
                </p:oleObj>
              </mc:Choice>
              <mc:Fallback>
                <p:oleObj name="Document" r:id="rId4" imgW="6389449" imgH="848681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305911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CB892DB9-C9D7-419A-BF5F-27A3CD08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75AF72-B8E4-4621-8BEF-26705D522E3C}" type="slidenum">
              <a:rPr lang="en-US" altLang="en-US">
                <a:solidFill>
                  <a:schemeClr val="tx2"/>
                </a:solidFill>
              </a:rPr>
              <a:pPr/>
              <a:t>10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743D4B8-F5DD-41E2-8370-D23413DD1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marL="53975" eaLnBrk="1" hangingPunct="1"/>
            <a:r>
              <a:rPr lang="en-US" altLang="en-US" b="1">
                <a:solidFill>
                  <a:schemeClr val="tx2"/>
                </a:solidFill>
              </a:rPr>
              <a:t>Master Plan Overview 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0AB03891-8754-4E3C-8EDF-5D846D870F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66800"/>
            <a:ext cx="9067800" cy="6019800"/>
          </a:xfrm>
        </p:spPr>
        <p:txBody>
          <a:bodyPr rtlCol="0">
            <a:normAutofit fontScale="25000" lnSpcReduction="20000"/>
          </a:bodyPr>
          <a:lstStyle/>
          <a:p>
            <a:pPr marL="463550" indent="-4635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10 Year Projections to Remedy Capacity Needs</a:t>
            </a:r>
          </a:p>
          <a:p>
            <a:pPr marL="463550" indent="-4635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Capacity Projections by JFA Institute</a:t>
            </a:r>
          </a:p>
          <a:p>
            <a:pPr marL="463550" indent="-4635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Six Major Building Projects Proposed:</a:t>
            </a:r>
          </a:p>
          <a:p>
            <a:pPr marL="874713" lvl="1" indent="-4635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1000" dirty="0">
                <a:solidFill>
                  <a:schemeClr val="tx2"/>
                </a:solidFill>
              </a:rPr>
              <a:t>FMWCC - Housing Unit, Warehouse, Program Space, and Expanded Perimeter Fence</a:t>
            </a:r>
          </a:p>
          <a:p>
            <a:pPr marL="914400" lvl="1" indent="-4508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SDCC - Two Housing Units</a:t>
            </a:r>
          </a:p>
          <a:p>
            <a:pPr marL="914400" lvl="1" indent="-4508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NNCC - Two Dormitories, Housing Unit, Kitchen, Dining, Laundry, Central Plant, Warehouse, Armory, and Medical</a:t>
            </a:r>
          </a:p>
          <a:p>
            <a:pPr marL="914400" lvl="1" indent="-4508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Prison 8 – Full Build Out, Six Housing Units, Ancillary Facilities</a:t>
            </a:r>
          </a:p>
          <a:p>
            <a:pPr marL="914400" lvl="1" indent="-4508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TLVCC – Dormitory, Housing Unit, Support Bldg.</a:t>
            </a:r>
          </a:p>
          <a:p>
            <a:pPr marL="914400" lvl="1" indent="-4508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1200" dirty="0">
                <a:solidFill>
                  <a:schemeClr val="tx2"/>
                </a:solidFill>
              </a:rPr>
              <a:t>SCC – Dormitory, Support Building </a:t>
            </a:r>
          </a:p>
          <a:p>
            <a:pPr marL="1280160" indent="-11430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9209" name="Rectangle 9">
            <a:extLst>
              <a:ext uri="{FF2B5EF4-FFF2-40B4-BE49-F238E27FC236}">
                <a16:creationId xmlns:a16="http://schemas.microsoft.com/office/drawing/2014/main" id="{A61F0DC9-E7BD-4FF2-8CAD-21D799D71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2200" dirty="0"/>
          </a:p>
        </p:txBody>
      </p:sp>
      <p:sp>
        <p:nvSpPr>
          <p:cNvPr id="19461" name="Slide Number Placeholder 1">
            <a:extLst>
              <a:ext uri="{FF2B5EF4-FFF2-40B4-BE49-F238E27FC236}">
                <a16:creationId xmlns:a16="http://schemas.microsoft.com/office/drawing/2014/main" id="{E11D2B41-C29B-4C73-97D4-BB975221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373C1C3-7540-430B-AA68-486F4ABEB4A4}" type="slidenum">
              <a:rPr lang="en-US" altLang="en-US">
                <a:solidFill>
                  <a:schemeClr val="tx2"/>
                </a:solidFill>
              </a:rPr>
              <a:pPr/>
              <a:t>11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>
            <a:extLst>
              <a:ext uri="{FF2B5EF4-FFF2-40B4-BE49-F238E27FC236}">
                <a16:creationId xmlns:a16="http://schemas.microsoft.com/office/drawing/2014/main" id="{D4654AE6-B307-4078-AECF-F947F4D87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21574" b="24133"/>
          <a:stretch>
            <a:fillRect/>
          </a:stretch>
        </p:blipFill>
        <p:spPr>
          <a:xfrm>
            <a:off x="576263" y="1447800"/>
            <a:ext cx="7958137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>
            <a:extLst>
              <a:ext uri="{FF2B5EF4-FFF2-40B4-BE49-F238E27FC236}">
                <a16:creationId xmlns:a16="http://schemas.microsoft.com/office/drawing/2014/main" id="{C9068889-F11D-4DE5-9E4D-21326F2D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Master Plan Bases (1 of 3)</a:t>
            </a:r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7E2302E3-5E3E-4FC0-903C-1673119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11A5BBA-502B-47FF-9BD5-5DA146B1BF34}" type="slidenum">
              <a:rPr lang="en-US" altLang="en-US">
                <a:solidFill>
                  <a:schemeClr val="tx2"/>
                </a:solidFill>
              </a:rPr>
              <a:pPr/>
              <a:t>12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2950E3C-F73B-4EE8-AA9D-974A272382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-499" r="21893" b="20586"/>
          <a:stretch>
            <a:fillRect/>
          </a:stretch>
        </p:blipFill>
        <p:spPr>
          <a:xfrm>
            <a:off x="762000" y="1524000"/>
            <a:ext cx="7596188" cy="471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CC854AF0-8C21-48AB-BEBE-788EA653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Master Plan Bases (2 of 3)</a:t>
            </a:r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id="{652D66A3-5E03-4F75-B35C-6A18497A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FBC45D9-DD41-461E-8A18-EC95215A8D2E}" type="slidenum">
              <a:rPr lang="en-US" altLang="en-US">
                <a:solidFill>
                  <a:schemeClr val="tx2"/>
                </a:solidFill>
              </a:rPr>
              <a:pPr/>
              <a:t>13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F6D9081F-3CBA-49FE-B02D-08A78F84552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68325" y="1174750"/>
            <a:ext cx="8042275" cy="5226050"/>
          </a:xfrm>
          <a:solidFill>
            <a:srgbClr val="FFC000"/>
          </a:solidFill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sz="3600"/>
          </a:p>
        </p:txBody>
      </p:sp>
      <p:pic>
        <p:nvPicPr>
          <p:cNvPr id="22531" name="Picture 2" descr="\\10.139.60.250\users\klefevre\My Documents\Chief Engineer - Docs\CIP 17-18\overflow beds\FMWCC Overflow Beds 008.jpg">
            <a:extLst>
              <a:ext uri="{FF2B5EF4-FFF2-40B4-BE49-F238E27FC236}">
                <a16:creationId xmlns:a16="http://schemas.microsoft.com/office/drawing/2014/main" id="{9C3A090E-238B-445A-8CE1-160BD46A4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9213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\\10.139.60.250\users\klefevre\My Documents\Chief Engineer - Docs\CIP 17-18\Images for Slide Show\LCC\Day Room\Activity rm 003.JPG">
            <a:extLst>
              <a:ext uri="{FF2B5EF4-FFF2-40B4-BE49-F238E27FC236}">
                <a16:creationId xmlns:a16="http://schemas.microsoft.com/office/drawing/2014/main" id="{78FEBF04-F47D-495B-8BDF-488C726F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716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">
            <a:extLst>
              <a:ext uri="{FF2B5EF4-FFF2-40B4-BE49-F238E27FC236}">
                <a16:creationId xmlns:a16="http://schemas.microsoft.com/office/drawing/2014/main" id="{BAEE200F-F3F0-4E1C-8B38-0AEB2150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FMWCC</a:t>
            </a:r>
          </a:p>
        </p:txBody>
      </p:sp>
      <p:sp>
        <p:nvSpPr>
          <p:cNvPr id="22534" name="TextBox 3">
            <a:extLst>
              <a:ext uri="{FF2B5EF4-FFF2-40B4-BE49-F238E27FC236}">
                <a16:creationId xmlns:a16="http://schemas.microsoft.com/office/drawing/2014/main" id="{7EF158CB-26BF-4F75-AFFC-AAB7603D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1600200"/>
            <a:ext cx="573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LCC</a:t>
            </a:r>
          </a:p>
        </p:txBody>
      </p:sp>
      <p:pic>
        <p:nvPicPr>
          <p:cNvPr id="22535" name="Picture 5" descr="\\10.139.60.250\users\klefevre\My Documents\Chief Engineer - Docs\CIP 17-18\Images for Slide Show\NNCC\105_1729.JPG">
            <a:extLst>
              <a:ext uri="{FF2B5EF4-FFF2-40B4-BE49-F238E27FC236}">
                <a16:creationId xmlns:a16="http://schemas.microsoft.com/office/drawing/2014/main" id="{05793506-8AEB-4778-AB96-556E79D6D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594100"/>
            <a:ext cx="3540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4">
            <a:extLst>
              <a:ext uri="{FF2B5EF4-FFF2-40B4-BE49-F238E27FC236}">
                <a16:creationId xmlns:a16="http://schemas.microsoft.com/office/drawing/2014/main" id="{DB8CC290-3672-481A-9364-2112C7815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5543550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/>
              <a:t>NNCC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47BC0D-0528-4329-9B42-6174228FFA0F}"/>
              </a:ext>
            </a:extLst>
          </p:cNvPr>
          <p:cNvSpPr txBox="1"/>
          <p:nvPr/>
        </p:nvSpPr>
        <p:spPr>
          <a:xfrm>
            <a:off x="0" y="344488"/>
            <a:ext cx="9144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 dirty="0">
                <a:solidFill>
                  <a:schemeClr val="tx2">
                    <a:lumMod val="90000"/>
                  </a:schemeClr>
                </a:solidFill>
                <a:latin typeface="+mj-lt"/>
              </a:rPr>
              <a:t>Master Plan Bases–Overcrowding (3 of 3)</a:t>
            </a:r>
            <a:endParaRPr lang="en-US" sz="3600" b="1" dirty="0">
              <a:latin typeface="+mj-lt"/>
            </a:endParaRPr>
          </a:p>
        </p:txBody>
      </p:sp>
      <p:sp>
        <p:nvSpPr>
          <p:cNvPr id="22538" name="Slide Number Placeholder 2">
            <a:extLst>
              <a:ext uri="{FF2B5EF4-FFF2-40B4-BE49-F238E27FC236}">
                <a16:creationId xmlns:a16="http://schemas.microsoft.com/office/drawing/2014/main" id="{78FED778-32C4-4FA4-9125-86AAE85A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F7A76D6-0715-4D19-B6EA-1CEF0D252FC2}" type="slidenum">
              <a:rPr lang="en-US" altLang="en-US">
                <a:solidFill>
                  <a:schemeClr val="tx2"/>
                </a:solidFill>
              </a:rPr>
              <a:pPr/>
              <a:t>14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64921275-EEBB-4C9F-A6EE-446113255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438400"/>
            <a:ext cx="4824413" cy="42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F0A97-97DB-4DB7-A9AA-86675BCCD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6000" b="1" dirty="0">
                <a:solidFill>
                  <a:schemeClr val="tx2">
                    <a:lumMod val="90000"/>
                  </a:schemeClr>
                </a:solidFill>
              </a:rPr>
              <a:t>Master Plan – FMWCC</a:t>
            </a:r>
            <a:br>
              <a:rPr altLang="en-US" dirty="0">
                <a:solidFill>
                  <a:schemeClr val="tx2">
                    <a:lumMod val="90000"/>
                  </a:schemeClr>
                </a:solidFill>
              </a:rPr>
            </a:br>
            <a:r>
              <a:rPr altLang="en-US" sz="2200" dirty="0">
                <a:solidFill>
                  <a:schemeClr val="tx2">
                    <a:lumMod val="90000"/>
                  </a:schemeClr>
                </a:solidFill>
              </a:rPr>
              <a:t>Priority </a:t>
            </a:r>
            <a:r>
              <a:rPr lang="en-US" altLang="en-US" sz="2200" dirty="0">
                <a:solidFill>
                  <a:schemeClr val="tx2">
                    <a:lumMod val="90000"/>
                  </a:schemeClr>
                </a:solidFill>
              </a:rPr>
              <a:t>in March, 2020 was </a:t>
            </a:r>
            <a:r>
              <a:rPr altLang="en-US" sz="2200" dirty="0">
                <a:solidFill>
                  <a:schemeClr val="tx2">
                    <a:lumMod val="90000"/>
                  </a:schemeClr>
                </a:solidFill>
              </a:rPr>
              <a:t>No. </a:t>
            </a:r>
            <a:r>
              <a:rPr lang="en-US" altLang="en-US" sz="2200" dirty="0">
                <a:solidFill>
                  <a:schemeClr val="tx2">
                    <a:lumMod val="90000"/>
                  </a:schemeClr>
                </a:solidFill>
              </a:rPr>
              <a:t>92 but recently moved to No. 4 ($24.7M) and No. 5 ($7.4M) to reflect new dynamics</a:t>
            </a:r>
            <a:endParaRPr altLang="en-US" sz="2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23556" name="Slide Number Placeholder 2">
            <a:extLst>
              <a:ext uri="{FF2B5EF4-FFF2-40B4-BE49-F238E27FC236}">
                <a16:creationId xmlns:a16="http://schemas.microsoft.com/office/drawing/2014/main" id="{708A053C-5EB2-4E94-BCB1-140CEA73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B0ED1-CBB7-4338-81DF-8446BF21CE95}" type="slidenum">
              <a:rPr lang="en-US" altLang="en-US">
                <a:solidFill>
                  <a:schemeClr val="tx2"/>
                </a:solidFill>
              </a:rPr>
              <a:pPr/>
              <a:t>15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0CBA3B-7F52-428A-9CD5-1DD3FA1A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6000" b="1" dirty="0">
                <a:solidFill>
                  <a:schemeClr val="tx2">
                    <a:lumMod val="90000"/>
                  </a:schemeClr>
                </a:solidFill>
              </a:rPr>
              <a:t>Master Plan – SDCC</a:t>
            </a:r>
            <a:br>
              <a:rPr lang="en-US" altLang="en-US" sz="60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</a:rPr>
              <a:t>Priority No. 33 - $122M</a:t>
            </a:r>
            <a:endParaRPr sz="3200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2D740032-4001-456C-BED9-A1544F644E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54213"/>
            <a:ext cx="5192713" cy="4640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4F80C4BB-0C70-4683-8DDC-6873CE87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0088"/>
            <a:ext cx="21986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Slide Number Placeholder 1">
            <a:extLst>
              <a:ext uri="{FF2B5EF4-FFF2-40B4-BE49-F238E27FC236}">
                <a16:creationId xmlns:a16="http://schemas.microsoft.com/office/drawing/2014/main" id="{C95AE0CB-A0DA-4455-A0A8-451DEFC6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5CBAF9-CC17-47AD-B27B-9B12E1555CEF}" type="slidenum">
              <a:rPr lang="en-US" altLang="en-US">
                <a:solidFill>
                  <a:schemeClr val="tx2"/>
                </a:solidFill>
              </a:rPr>
              <a:pPr/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94E2FD8-2CBB-4D33-9766-AC1BF47A6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3888" y="1654175"/>
            <a:ext cx="5410200" cy="489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90A44-F139-46B1-A152-C9049063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457200"/>
            <a:ext cx="7756525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6000" b="1" dirty="0">
                <a:solidFill>
                  <a:schemeClr val="tx2">
                    <a:lumMod val="90000"/>
                  </a:schemeClr>
                </a:solidFill>
              </a:rPr>
              <a:t>Master Plan – NNCC</a:t>
            </a:r>
            <a:br>
              <a:rPr altLang="en-US" dirty="0">
                <a:solidFill>
                  <a:schemeClr val="tx2">
                    <a:lumMod val="90000"/>
                  </a:schemeClr>
                </a:solidFill>
              </a:rPr>
            </a:br>
            <a:r>
              <a:rPr altLang="en-US" sz="3100" dirty="0">
                <a:solidFill>
                  <a:schemeClr val="tx2">
                    <a:lumMod val="90000"/>
                  </a:schemeClr>
                </a:solidFill>
              </a:rPr>
              <a:t>Priority No. </a:t>
            </a:r>
            <a:r>
              <a:rPr lang="en-US" altLang="en-US" sz="3100" dirty="0">
                <a:solidFill>
                  <a:schemeClr val="tx2">
                    <a:lumMod val="90000"/>
                  </a:schemeClr>
                </a:solidFill>
              </a:rPr>
              <a:t>8 – Advanced Planning</a:t>
            </a:r>
            <a:r>
              <a:rPr altLang="en-US" sz="3100" dirty="0">
                <a:solidFill>
                  <a:schemeClr val="tx2">
                    <a:lumMod val="90000"/>
                  </a:schemeClr>
                </a:solidFill>
              </a:rPr>
              <a:t> - $</a:t>
            </a:r>
            <a:r>
              <a:rPr lang="en-US" altLang="en-US" sz="3100" dirty="0">
                <a:solidFill>
                  <a:schemeClr val="tx2">
                    <a:lumMod val="90000"/>
                  </a:schemeClr>
                </a:solidFill>
              </a:rPr>
              <a:t>3.6</a:t>
            </a:r>
            <a:r>
              <a:rPr altLang="en-US" sz="3100" dirty="0">
                <a:solidFill>
                  <a:schemeClr val="tx2">
                    <a:lumMod val="90000"/>
                  </a:schemeClr>
                </a:solidFill>
              </a:rPr>
              <a:t>M</a:t>
            </a:r>
          </a:p>
        </p:txBody>
      </p:sp>
      <p:sp>
        <p:nvSpPr>
          <p:cNvPr id="25604" name="Slide Number Placeholder 2">
            <a:extLst>
              <a:ext uri="{FF2B5EF4-FFF2-40B4-BE49-F238E27FC236}">
                <a16:creationId xmlns:a16="http://schemas.microsoft.com/office/drawing/2014/main" id="{FD91BEC4-AFAD-473F-BAF8-F3D96859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B6DB6D-B931-4C64-BB9B-D2BBADAAEE82}" type="slidenum">
              <a:rPr lang="en-US" altLang="en-US">
                <a:solidFill>
                  <a:schemeClr val="tx2"/>
                </a:solidFill>
              </a:rPr>
              <a:pPr/>
              <a:t>17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8900FE1-541B-4799-B0FD-B71D5AF759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5" y="1717675"/>
            <a:ext cx="5756275" cy="489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E7537-41D3-4E22-8B5D-5417AEBD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6000" b="1" dirty="0">
                <a:solidFill>
                  <a:schemeClr val="tx2">
                    <a:lumMod val="90000"/>
                  </a:schemeClr>
                </a:solidFill>
              </a:rPr>
              <a:t>Master Plan – Prison 8</a:t>
            </a:r>
            <a:br>
              <a:rPr altLang="en-US" sz="6000" dirty="0">
                <a:solidFill>
                  <a:schemeClr val="tx2">
                    <a:lumMod val="90000"/>
                  </a:schemeClr>
                </a:solidFill>
              </a:rPr>
            </a:b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 Priority No. 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</a:rPr>
              <a:t>81 – Advanced Planning</a:t>
            </a: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 - $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</a:rPr>
              <a:t>3.0</a:t>
            </a: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M</a:t>
            </a:r>
          </a:p>
        </p:txBody>
      </p:sp>
      <p:sp>
        <p:nvSpPr>
          <p:cNvPr id="26628" name="Slide Number Placeholder 2">
            <a:extLst>
              <a:ext uri="{FF2B5EF4-FFF2-40B4-BE49-F238E27FC236}">
                <a16:creationId xmlns:a16="http://schemas.microsoft.com/office/drawing/2014/main" id="{83AF383B-A1F7-47C8-96AB-FDCC4066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F6B89CA-9DC2-4FF9-BFE0-74EE6A208C80}" type="slidenum">
              <a:rPr lang="en-US" altLang="en-US">
                <a:solidFill>
                  <a:schemeClr val="tx2"/>
                </a:solidFill>
              </a:rPr>
              <a:pPr/>
              <a:t>18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DC4E6B15-B7F1-48D4-B8A1-CCA2D43B6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172200" cy="4989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04E5B2-55BD-45F8-AAAE-156CABC8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04800"/>
            <a:ext cx="7756525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tx2">
                    <a:lumMod val="90000"/>
                  </a:schemeClr>
                </a:solidFill>
              </a:rPr>
              <a:t>Master Plan – TLVCC</a:t>
            </a:r>
            <a:br>
              <a:rPr lang="en-US" altLang="en-US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altLang="en-US" sz="3100" dirty="0">
                <a:solidFill>
                  <a:schemeClr val="tx2">
                    <a:lumMod val="90000"/>
                  </a:schemeClr>
                </a:solidFill>
              </a:rPr>
              <a:t>Priority No. 78 – Advanced Planning - $2.9M</a:t>
            </a:r>
            <a:r>
              <a:rPr altLang="en-US" sz="3100" dirty="0">
                <a:solidFill>
                  <a:schemeClr val="tx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7652" name="Slide Number Placeholder 2">
            <a:extLst>
              <a:ext uri="{FF2B5EF4-FFF2-40B4-BE49-F238E27FC236}">
                <a16:creationId xmlns:a16="http://schemas.microsoft.com/office/drawing/2014/main" id="{210DEF38-5249-44A0-8FBC-21714882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9986442-56DE-4E00-93F0-4E1ED904DB18}" type="slidenum">
              <a:rPr lang="en-US" altLang="en-US">
                <a:solidFill>
                  <a:schemeClr val="tx2"/>
                </a:solidFill>
              </a:rPr>
              <a:pPr/>
              <a:t>19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F03DB7C6-E04C-40E7-88EB-09CA07E20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750" y="1371600"/>
            <a:ext cx="8274050" cy="4724400"/>
          </a:xfrm>
        </p:spPr>
        <p:txBody>
          <a:bodyPr rtlCol="0">
            <a:normAutofit/>
          </a:bodyPr>
          <a:lstStyle/>
          <a:p>
            <a:pPr marL="708660" indent="-571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Charles Daniels – Director</a:t>
            </a:r>
          </a:p>
          <a:p>
            <a:pPr marL="13716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US" altLang="en-US" sz="3200" dirty="0">
              <a:solidFill>
                <a:schemeClr val="tx2"/>
              </a:solidFill>
            </a:endParaRPr>
          </a:p>
          <a:p>
            <a:pPr marL="708660" indent="-5715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en-US" sz="3200" dirty="0">
                <a:solidFill>
                  <a:schemeClr val="tx2"/>
                </a:solidFill>
              </a:rPr>
              <a:t>Ralph Wagner - Chief Engineer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05CD0A4-D7BB-4DAB-BB4B-F28E645F0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marL="53975" eaLnBrk="1" hangingPunct="1"/>
            <a:r>
              <a:rPr lang="en-US" altLang="en-US" b="1">
                <a:solidFill>
                  <a:schemeClr val="tx2"/>
                </a:solidFill>
              </a:rPr>
              <a:t>Presenters:</a:t>
            </a: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166A6157-7D7D-482E-8D12-DD293677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BAE0D5-E08F-42A4-95D3-78A231E11545}" type="slidenum">
              <a:rPr lang="en-US" altLang="en-US">
                <a:solidFill>
                  <a:schemeClr val="tx2"/>
                </a:solidFill>
              </a:rPr>
              <a:pPr/>
              <a:t>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4B140830-3FE3-4BF2-944A-ED058BA26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84338"/>
            <a:ext cx="5105400" cy="494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8E364-4B36-4326-AA4C-D53EF8A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457200"/>
            <a:ext cx="7756525" cy="105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6000" b="1" dirty="0">
                <a:solidFill>
                  <a:schemeClr val="tx2">
                    <a:lumMod val="90000"/>
                  </a:schemeClr>
                </a:solidFill>
              </a:rPr>
              <a:t>Master Plan – SCC</a:t>
            </a:r>
            <a:br>
              <a:rPr altLang="en-US" sz="6000" dirty="0">
                <a:solidFill>
                  <a:schemeClr val="tx2">
                    <a:lumMod val="90000"/>
                  </a:schemeClr>
                </a:solidFill>
              </a:rPr>
            </a:b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Priority No. 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</a:rPr>
              <a:t>80 – Advanced Planning</a:t>
            </a: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 - $2</a:t>
            </a:r>
            <a:r>
              <a:rPr lang="en-US" altLang="en-US" sz="3200" dirty="0">
                <a:solidFill>
                  <a:schemeClr val="tx2">
                    <a:lumMod val="90000"/>
                  </a:schemeClr>
                </a:solidFill>
              </a:rPr>
              <a:t>.2</a:t>
            </a:r>
            <a:r>
              <a:rPr altLang="en-US" sz="3200" dirty="0">
                <a:solidFill>
                  <a:schemeClr val="tx2">
                    <a:lumMod val="90000"/>
                  </a:schemeClr>
                </a:solidFill>
              </a:rPr>
              <a:t>M</a:t>
            </a:r>
          </a:p>
        </p:txBody>
      </p:sp>
      <p:sp>
        <p:nvSpPr>
          <p:cNvPr id="28676" name="Slide Number Placeholder 2">
            <a:extLst>
              <a:ext uri="{FF2B5EF4-FFF2-40B4-BE49-F238E27FC236}">
                <a16:creationId xmlns:a16="http://schemas.microsoft.com/office/drawing/2014/main" id="{B3BA2FF1-DE7C-4B5A-B6EB-AE25E84E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CF9CFD-F126-479D-9FCD-7626EEBC521F}" type="slidenum">
              <a:rPr lang="en-US" altLang="en-US">
                <a:solidFill>
                  <a:schemeClr val="tx2"/>
                </a:solidFill>
              </a:rPr>
              <a:pPr/>
              <a:t>20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3603E5EA-CDCF-4C99-9BFD-3B04489BB3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14400"/>
          </a:xfrm>
        </p:spPr>
        <p:txBody>
          <a:bodyPr rtlCol="0"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alt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altLang="en-US" b="1" dirty="0"/>
              <a:t>CIP Requests</a:t>
            </a:r>
          </a:p>
        </p:txBody>
      </p:sp>
      <p:pic>
        <p:nvPicPr>
          <p:cNvPr id="29699" name="Picture 4" descr="\\10.139.60.250\users\klefevre\My Documents\Chief Engineer - Docs\CIP 17-18\Images for Slide Show\HDSP\DSC_2207.jpg">
            <a:extLst>
              <a:ext uri="{FF2B5EF4-FFF2-40B4-BE49-F238E27FC236}">
                <a16:creationId xmlns:a16="http://schemas.microsoft.com/office/drawing/2014/main" id="{9430E355-35BB-4366-9100-79984B98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95400"/>
            <a:ext cx="7205662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146D9882-7E1B-4AB8-BC93-2D5B326A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4F590C-FA04-4B31-A8E8-7DE26B0DD5C0}" type="slidenum">
              <a:rPr lang="en-US" altLang="en-US">
                <a:solidFill>
                  <a:schemeClr val="tx2"/>
                </a:solidFill>
              </a:rPr>
              <a:pPr/>
              <a:t>21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83133B60-1ABB-4F47-9959-CCEBF857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029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CCC – Carlin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CGTH – Casa Grande Transitional Housing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ECC – Ely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ESP – Ely State Prison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FMWCC – Florence McClure Women’s Corr. Center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HCC – Humboldt Conservation Camp 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HDSP – High Desert State Prison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JCC – Jean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LCC – Lovelock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NNCC – Northern Nevada Correctional Center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C34A56-4FF1-4726-BC85-1B38042E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dirty="0">
                <a:solidFill>
                  <a:schemeClr val="tx2">
                    <a:lumMod val="90000"/>
                  </a:schemeClr>
                </a:solidFill>
              </a:rPr>
              <a:t>Facility A</a:t>
            </a:r>
            <a:r>
              <a:rPr lang="en-US" sz="4400" b="1" dirty="0">
                <a:solidFill>
                  <a:schemeClr val="tx2">
                    <a:lumMod val="90000"/>
                  </a:schemeClr>
                </a:solidFill>
              </a:rPr>
              <a:t>bbreviations</a:t>
            </a:r>
            <a:r>
              <a:rPr sz="4400" b="1" dirty="0">
                <a:solidFill>
                  <a:schemeClr val="tx2">
                    <a:lumMod val="90000"/>
                  </a:schemeClr>
                </a:solidFill>
              </a:rPr>
              <a:t> (1 of 2) </a:t>
            </a:r>
          </a:p>
        </p:txBody>
      </p:sp>
      <p:sp>
        <p:nvSpPr>
          <p:cNvPr id="30724" name="Slide Number Placeholder 1">
            <a:extLst>
              <a:ext uri="{FF2B5EF4-FFF2-40B4-BE49-F238E27FC236}">
                <a16:creationId xmlns:a16="http://schemas.microsoft.com/office/drawing/2014/main" id="{AB14F784-10DC-4FEB-B79E-2ECD1025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D56EF5-54B6-4B3A-B18A-248A82814A84}" type="slidenum">
              <a:rPr lang="en-US" altLang="en-US">
                <a:solidFill>
                  <a:schemeClr val="tx2"/>
                </a:solidFill>
              </a:rPr>
              <a:pPr/>
              <a:t>22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E5BB628F-5AA9-4A49-8298-92F59287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562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NNTH – Northern Nevada Transitional Center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NSP – Nevada Sate Prison (Closed)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PCC – Pioche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SCC – Stewart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SDCC – Southern Desert Correctional Center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SNCC – South. Nevada Correctional Center (Closed)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SSCC – Silver Springs Correctional Center (Closed)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TCC – Tonopah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TLVCC – Three Lakes Valley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WCC – Wells Conservation Camp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solidFill>
                  <a:schemeClr val="tx2"/>
                </a:solidFill>
              </a:rPr>
              <a:t>WSCC – Warm Springs Correctional Center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8C930E-E524-4BC8-A347-015E27BB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b="1" dirty="0">
                <a:solidFill>
                  <a:schemeClr val="tx2">
                    <a:lumMod val="90000"/>
                  </a:schemeClr>
                </a:solidFill>
              </a:rPr>
              <a:t>Facility A</a:t>
            </a:r>
            <a:r>
              <a:rPr lang="en-US" sz="4400" b="1" dirty="0">
                <a:solidFill>
                  <a:schemeClr val="tx2">
                    <a:lumMod val="90000"/>
                  </a:schemeClr>
                </a:solidFill>
              </a:rPr>
              <a:t>bbreviations</a:t>
            </a:r>
            <a:r>
              <a:rPr sz="4400" b="1" dirty="0">
                <a:solidFill>
                  <a:schemeClr val="tx2">
                    <a:lumMod val="90000"/>
                  </a:schemeClr>
                </a:solidFill>
              </a:rPr>
              <a:t> (2 of 2) </a:t>
            </a:r>
          </a:p>
        </p:txBody>
      </p:sp>
      <p:sp>
        <p:nvSpPr>
          <p:cNvPr id="31748" name="Slide Number Placeholder 1">
            <a:extLst>
              <a:ext uri="{FF2B5EF4-FFF2-40B4-BE49-F238E27FC236}">
                <a16:creationId xmlns:a16="http://schemas.microsoft.com/office/drawing/2014/main" id="{CAA42F06-B38C-4644-B9D2-6415001A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C5EA12-0B7E-40BD-8686-411A95A5BBE8}" type="slidenum">
              <a:rPr lang="en-US" altLang="en-US">
                <a:solidFill>
                  <a:schemeClr val="tx2"/>
                </a:solidFill>
              </a:rPr>
              <a:pPr/>
              <a:t>23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0A1F-6B93-4255-BC83-FEAE8149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dirty="0">
                <a:solidFill>
                  <a:schemeClr val="tx2">
                    <a:lumMod val="90000"/>
                  </a:schemeClr>
                </a:solidFill>
              </a:rPr>
              <a:t>Personnel A</a:t>
            </a:r>
            <a:r>
              <a:rPr lang="en-US" b="1" dirty="0">
                <a:solidFill>
                  <a:schemeClr val="tx2">
                    <a:lumMod val="90000"/>
                  </a:schemeClr>
                </a:solidFill>
              </a:rPr>
              <a:t>bbreviations</a:t>
            </a:r>
            <a:endParaRPr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3C8E581E-81CB-49D1-BF6C-C44D88FAB8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295400"/>
            <a:ext cx="38100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D – Director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DD – Deputy Director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W – Warden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AW – Assistant Warden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Lt – Lieutenant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CE – Chief Engineer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FM – Facility Manager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FS – Facility Supervisor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2"/>
                </a:solidFill>
              </a:rPr>
              <a:t>ASO – Adm. Serv. Officer</a:t>
            </a:r>
          </a:p>
          <a:p>
            <a:pPr marL="365760" indent="-365760" eaLnBrk="1" fontAlgn="auto" hangingPunct="1">
              <a:spcAft>
                <a:spcPts val="0"/>
              </a:spcAft>
              <a:buClr>
                <a:srgbClr val="FFE48F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92B53-B735-4061-8F61-0EB72118447F}"/>
              </a:ext>
            </a:extLst>
          </p:cNvPr>
          <p:cNvSpPr txBox="1"/>
          <p:nvPr/>
        </p:nvSpPr>
        <p:spPr>
          <a:xfrm>
            <a:off x="4711700" y="1287463"/>
            <a:ext cx="3822700" cy="2370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schemeClr val="tx2"/>
                </a:solidFill>
                <a:latin typeface="Constantia" panose="02030602050306030303" pitchFamily="18" charset="0"/>
              </a:rPr>
              <a:t>NDOC – Nevada Department of Corrections</a:t>
            </a:r>
          </a:p>
          <a:p>
            <a:pPr marL="457200" indent="-45720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600" dirty="0">
                <a:solidFill>
                  <a:schemeClr val="tx2"/>
                </a:solidFill>
                <a:latin typeface="Constantia" panose="02030602050306030303" pitchFamily="18" charset="0"/>
              </a:rPr>
              <a:t>SPWD – State Public Works Department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2773" name="Slide Number Placeholder 2">
            <a:extLst>
              <a:ext uri="{FF2B5EF4-FFF2-40B4-BE49-F238E27FC236}">
                <a16:creationId xmlns:a16="http://schemas.microsoft.com/office/drawing/2014/main" id="{B4F6202A-2490-4986-9443-3335E3AA09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CA57E9-3618-44C6-A5E3-1E0C2FA23432}" type="slidenum">
              <a:rPr lang="en-US" altLang="en-US">
                <a:solidFill>
                  <a:schemeClr val="tx2"/>
                </a:solidFill>
              </a:rPr>
              <a:pPr/>
              <a:t>24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D2D87-C470-4816-BAC1-C8083B54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 rtlCol="0">
            <a:normAutofit fontScale="925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W, AW, Lt, ASO, FS – Develop  and Rank New CIPs for each of the 18 Facilities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CE – Merge New CIPs with Old (Non-Funded FY18-19) CIPs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CE and FM -  Rank All CIPs (1 thru 176)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D and DDs – Review and Edit Ranking of All CIPs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CE – Submit 176 CIPs with Final Rankings to SPWD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SPWD – Review, Evaluate, Consolidate (as needed), and Estimate Cost of All CIPs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CE and DDs - Review and Edit SPWD Updated CIPs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sz="2600" dirty="0">
                <a:solidFill>
                  <a:schemeClr val="tx2"/>
                </a:solidFill>
              </a:rPr>
              <a:t>SPWD – Address NDOC’s Updated CIPs and Publish Final Set of CIPs  (146 Total)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795" name="Title 2">
            <a:extLst>
              <a:ext uri="{FF2B5EF4-FFF2-40B4-BE49-F238E27FC236}">
                <a16:creationId xmlns:a16="http://schemas.microsoft.com/office/drawing/2014/main" id="{563470CA-396F-41BC-BCE6-DF6B4A72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CIP Vetting Process</a:t>
            </a:r>
          </a:p>
        </p:txBody>
      </p:sp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D8AF34D4-783D-4AFC-9D08-1C086214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ABF9500-87EC-474F-B82E-7996B297FC3D}" type="slidenum">
              <a:rPr lang="en-US" altLang="en-US">
                <a:solidFill>
                  <a:schemeClr val="tx2"/>
                </a:solidFill>
              </a:rPr>
              <a:pPr/>
              <a:t>25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>
            <a:extLst>
              <a:ext uri="{FF2B5EF4-FFF2-40B4-BE49-F238E27FC236}">
                <a16:creationId xmlns:a16="http://schemas.microsoft.com/office/drawing/2014/main" id="{C050829A-803D-499E-853C-3D392D335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Adjusted to reflect funding shortages from COVID-19 pandemic</a:t>
            </a:r>
          </a:p>
          <a:p>
            <a:r>
              <a:rPr lang="en-US" altLang="en-US"/>
              <a:t>More focus on safety and security – less focus on efficiencies and aging</a:t>
            </a:r>
          </a:p>
          <a:p>
            <a:r>
              <a:rPr lang="en-US" altLang="en-US"/>
              <a:t>Consequently, the following 19 proposed CIPs (of an initial 176 with approximate total cost of $1B) are highlighted</a:t>
            </a:r>
          </a:p>
          <a:p>
            <a:r>
              <a:rPr lang="en-US" altLang="en-US"/>
              <a:t>Total Cost of CIPs 1 thru 19 = $115.4M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6A263E-8470-4377-AA94-F94FAF7C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Key CIPs (1 thru 19)</a:t>
            </a:r>
            <a:endParaRPr lang="en-US" b="1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C828D947-18E9-4520-BE0B-09D15205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9D401C-E009-483C-9224-9EF07E701F56}" type="slidenum">
              <a:rPr lang="en-US" altLang="en-US">
                <a:solidFill>
                  <a:schemeClr val="tx2"/>
                </a:solidFill>
              </a:rPr>
              <a:pPr/>
              <a:t>26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FFAB9D9-666D-4390-814C-3004D618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CIPs: 1 - 5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200D9A-BD13-4862-B134-0177DB57E40B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020763"/>
          <a:ext cx="8751888" cy="5729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1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93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Facility and 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   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                (Million)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Ranking (A</a:t>
                      </a:r>
                      <a:r>
                        <a:rPr lang="en-US" sz="1600" b="1" u="none" strike="noStrike" baseline="0" dirty="0">
                          <a:effectLst/>
                        </a:rPr>
                        <a:t> B </a:t>
                      </a:r>
                      <a:r>
                        <a:rPr lang="en-US" sz="1600" b="1" u="none" strike="noStrike" dirty="0">
                          <a:effectLst/>
                        </a:rPr>
                        <a:t>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NDOC Priority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Safety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Security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Infra-Structure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5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ESP – U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nderground Piping Replacement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21276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$8.4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89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ESP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-  Plumbing Replacement  Culinary Building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21058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$3.1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6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LCC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–  Upgrade Emergency Distribution System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19276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$1.5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73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FMWCC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– Housing Expansion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19346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$24.7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2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FMWCC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– Warehouse, Refrigeration, and Maintenance Building            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7285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$7.4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917" name="Slide Number Placeholder 1">
            <a:extLst>
              <a:ext uri="{FF2B5EF4-FFF2-40B4-BE49-F238E27FC236}">
                <a16:creationId xmlns:a16="http://schemas.microsoft.com/office/drawing/2014/main" id="{81D4B584-BE29-415F-8D51-E926CB0F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90BE69-6467-46BC-B634-4271C88DEBAE}" type="slidenum">
              <a:rPr lang="en-US" altLang="en-US">
                <a:solidFill>
                  <a:schemeClr val="tx2"/>
                </a:solidFill>
              </a:rPr>
              <a:pPr/>
              <a:t>27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90CDF9C1-EBCD-4DFF-A4B0-ECFDB977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tx2">
                    <a:lumMod val="90000"/>
                  </a:schemeClr>
                </a:solidFill>
              </a:rPr>
              <a:t>CIPs: 6 - 10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AFFC40-EDF4-41E5-B1F5-5CAAE5C5CB14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066800"/>
          <a:ext cx="8839200" cy="560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4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Facility and 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   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                (Million)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Ranking (A</a:t>
                      </a:r>
                      <a:r>
                        <a:rPr lang="en-US" sz="1600" b="1" u="none" strike="noStrike" baseline="0" dirty="0">
                          <a:effectLst/>
                        </a:rPr>
                        <a:t> B </a:t>
                      </a:r>
                      <a:r>
                        <a:rPr lang="en-US" sz="1600" b="1" u="none" strike="noStrike" dirty="0">
                          <a:effectLst/>
                        </a:rPr>
                        <a:t>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NDOC Priority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7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Safety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Security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Infra-Structure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14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HDSP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Air Handling Unit Replacement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                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7193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$3.3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6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2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SDCC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 Doors, Locks, and Controls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7290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$17.9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59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NNCC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-  Advance Planning: Housing Unit and Core Expansion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19344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$3.6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8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1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NNCC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-  Replace Domestic Water and Sanitary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Sewer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21062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$13.8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9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679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HDSP-SDCC-TLVCC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– Natural Gas Pipeline Funding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21060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$8.0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9525" marR="9525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941" name="Slide Number Placeholder 1">
            <a:extLst>
              <a:ext uri="{FF2B5EF4-FFF2-40B4-BE49-F238E27FC236}">
                <a16:creationId xmlns:a16="http://schemas.microsoft.com/office/drawing/2014/main" id="{2F948BAA-1F2E-4551-A80C-C9973A4D8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407AF6-F24D-4C2A-93FD-785DF96086B4}" type="slidenum">
              <a:rPr lang="en-US" altLang="en-US">
                <a:solidFill>
                  <a:schemeClr val="tx2"/>
                </a:solidFill>
              </a:rPr>
              <a:pPr/>
              <a:t>28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2B211772-BBF8-470A-B7DD-F49E3D29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635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tx2">
                    <a:lumMod val="90000"/>
                  </a:schemeClr>
                </a:solidFill>
              </a:rPr>
              <a:t>CIPs: 11 - 15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0151C4-081A-45A3-87D2-B005BE5F029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035050"/>
          <a:ext cx="8839200" cy="523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Facility and 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   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                (Million)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Ranking (A</a:t>
                      </a:r>
                      <a:r>
                        <a:rPr lang="en-US" sz="1600" b="1" u="none" strike="noStrike" baseline="0" dirty="0">
                          <a:effectLst/>
                        </a:rPr>
                        <a:t> B </a:t>
                      </a:r>
                      <a:r>
                        <a:rPr lang="en-US" sz="1600" b="1" u="none" strike="noStrike" dirty="0">
                          <a:effectLst/>
                        </a:rPr>
                        <a:t>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NDOC Priority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Safety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Security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Infra-Structure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6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NNCC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Locks and Controls – Housing Unit 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7303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1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HDSP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Temperature Control System Replacement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19362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$5.3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32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HDSP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Dishwasher Replacement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7106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$0.5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9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NNCC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 Cell Doors and Locks in Housing Units 4, 5, and 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29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ESP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Upgrade Loading Docks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21065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$0.9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965" name="Slide Number Placeholder 1">
            <a:extLst>
              <a:ext uri="{FF2B5EF4-FFF2-40B4-BE49-F238E27FC236}">
                <a16:creationId xmlns:a16="http://schemas.microsoft.com/office/drawing/2014/main" id="{9E8F9D36-117E-4BA2-AC0E-AF67D3A1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B1B657-4E23-44A5-892F-933DF06BC61A}" type="slidenum">
              <a:rPr lang="en-US" altLang="en-US">
                <a:solidFill>
                  <a:schemeClr val="tx2"/>
                </a:solidFill>
              </a:rPr>
              <a:pPr/>
              <a:t>29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FFF82358-A5C8-4F66-8177-C9564465F0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 rtlCol="0">
            <a:normAutofit/>
          </a:bodyPr>
          <a:lstStyle/>
          <a:p>
            <a:pPr marL="13716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95000"/>
                </a:schemeClr>
              </a:buClr>
              <a:buFont typeface="Wingdings 2"/>
              <a:buNone/>
              <a:defRPr/>
            </a:pPr>
            <a:r>
              <a:rPr lang="en-US" altLang="en-US" sz="3600" dirty="0">
                <a:solidFill>
                  <a:schemeClr val="tx2"/>
                </a:solidFill>
              </a:rPr>
              <a:t>The DOC has proposed 176 CIPs and 37 SWPs for FY22-23 to continue its mission of providing safety and security to the inmates and staff at 18 facilities.</a:t>
            </a:r>
          </a:p>
          <a:p>
            <a:pPr marL="13716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0DFE478-6092-407C-819C-E905EFA4D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325" y="304800"/>
            <a:ext cx="8229600" cy="685800"/>
          </a:xfrm>
        </p:spPr>
        <p:txBody>
          <a:bodyPr/>
          <a:lstStyle/>
          <a:p>
            <a:pPr marL="53975" eaLnBrk="1" hangingPunct="1"/>
            <a:r>
              <a:rPr lang="en-US" altLang="en-US" b="1">
                <a:solidFill>
                  <a:schemeClr val="tx2"/>
                </a:solidFill>
              </a:rPr>
              <a:t>Department Overview</a:t>
            </a:r>
          </a:p>
        </p:txBody>
      </p:sp>
      <p:sp>
        <p:nvSpPr>
          <p:cNvPr id="11268" name="Slide Number Placeholder 1">
            <a:extLst>
              <a:ext uri="{FF2B5EF4-FFF2-40B4-BE49-F238E27FC236}">
                <a16:creationId xmlns:a16="http://schemas.microsoft.com/office/drawing/2014/main" id="{18BE025B-2FAF-4F91-949F-BFA6C25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CB406E-A798-412A-A132-5B988B4D426B}" type="slidenum">
              <a:rPr lang="en-US" altLang="en-US">
                <a:solidFill>
                  <a:schemeClr val="tx2"/>
                </a:solidFill>
              </a:rPr>
              <a:pPr/>
              <a:t>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CB135154-867C-41DD-9F92-C277F069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b="1" dirty="0">
                <a:solidFill>
                  <a:schemeClr val="tx2">
                    <a:lumMod val="90000"/>
                  </a:schemeClr>
                </a:solidFill>
              </a:rPr>
              <a:t>CIPs: 16 - </a:t>
            </a:r>
            <a:r>
              <a:rPr lang="en-US" altLang="en-US" b="1" dirty="0">
                <a:solidFill>
                  <a:schemeClr val="tx2">
                    <a:lumMod val="90000"/>
                  </a:schemeClr>
                </a:solidFill>
              </a:rPr>
              <a:t>19</a:t>
            </a:r>
            <a:endParaRPr altLang="en-US" b="1" dirty="0">
              <a:solidFill>
                <a:schemeClr val="tx2">
                  <a:lumMod val="9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13C97A-D844-41DD-BCB7-676D08BEDE9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90600"/>
          <a:ext cx="8763000" cy="566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2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Facility and 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ID    No.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Cost                 (Million)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Ranking (A</a:t>
                      </a:r>
                      <a:r>
                        <a:rPr lang="en-US" sz="1600" b="1" u="none" strike="noStrike" baseline="0" dirty="0">
                          <a:effectLst/>
                        </a:rPr>
                        <a:t> B </a:t>
                      </a:r>
                      <a:r>
                        <a:rPr lang="en-US" sz="1600" b="1" u="none" strike="noStrike" dirty="0">
                          <a:effectLst/>
                        </a:rPr>
                        <a:t>C)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NDOC Priority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Safety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Security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Infra-Structure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Energy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ESP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 Sink, Faucet,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and Water Closet Valves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19323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$3.4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4" marR="9524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16</a:t>
                      </a: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SDCC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 Domestic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Water Heaters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21069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$4.2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17</a:t>
                      </a: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5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HDSP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Replace Finishes and Surveillance (Infirmary and Suicide Watch Rooms)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7102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$1.9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18</a:t>
                      </a: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1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FMWCC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– Water Softener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 Replacement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21075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$0.5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B</a:t>
                      </a:r>
                    </a:p>
                  </a:txBody>
                  <a:tcPr marL="9524" marR="9524" marT="952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19</a:t>
                      </a: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283">
                <a:tc>
                  <a:txBody>
                    <a:bodyPr/>
                    <a:lstStyle/>
                    <a:p>
                      <a:pPr algn="l" rtl="0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nstantia"/>
                      </a:endParaRPr>
                    </a:p>
                  </a:txBody>
                  <a:tcPr marL="9524" marR="9524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989" name="Slide Number Placeholder 1">
            <a:extLst>
              <a:ext uri="{FF2B5EF4-FFF2-40B4-BE49-F238E27FC236}">
                <a16:creationId xmlns:a16="http://schemas.microsoft.com/office/drawing/2014/main" id="{FF2F38E6-E6DC-48B3-856F-B60B60D7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263F1D8-FF32-4871-8349-6F11AEDC6D2C}" type="slidenum">
              <a:rPr lang="en-US" altLang="en-US">
                <a:solidFill>
                  <a:schemeClr val="tx2"/>
                </a:solidFill>
              </a:rPr>
              <a:pPr/>
              <a:t>30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>
            <a:extLst>
              <a:ext uri="{FF2B5EF4-FFF2-40B4-BE49-F238E27FC236}">
                <a16:creationId xmlns:a16="http://schemas.microsoft.com/office/drawing/2014/main" id="{C4A8C259-E9C0-413E-B669-C79064B1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Title 2">
            <a:extLst>
              <a:ext uri="{FF2B5EF4-FFF2-40B4-BE49-F238E27FC236}">
                <a16:creationId xmlns:a16="http://schemas.microsoft.com/office/drawing/2014/main" id="{5C68D21B-AA63-4CDB-859C-8D2E038C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chemeClr val="tx2"/>
                </a:solidFill>
              </a:rPr>
              <a:t>Remaining CIPs (20-146)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0C68DBA7-F1C3-499F-90F3-E6F76622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301180-A76F-4CA4-B79E-70C8DA81FA3D}" type="slidenum">
              <a:rPr lang="en-US" altLang="en-US">
                <a:solidFill>
                  <a:schemeClr val="tx2"/>
                </a:solidFill>
              </a:rPr>
              <a:pPr/>
              <a:t>31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5">
            <a:extLst>
              <a:ext uri="{FF2B5EF4-FFF2-40B4-BE49-F238E27FC236}">
                <a16:creationId xmlns:a16="http://schemas.microsoft.com/office/drawing/2014/main" id="{99FB5971-5845-4EE6-849A-C01A48C7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20.	</a:t>
            </a:r>
            <a:r>
              <a:rPr lang="en-US" altLang="en-US" sz="2200" b="1">
                <a:solidFill>
                  <a:schemeClr val="tx2"/>
                </a:solidFill>
              </a:rPr>
              <a:t>CGTH – Replace Surveillance System (19330) - $1.5M</a:t>
            </a:r>
          </a:p>
          <a:p>
            <a:pPr marL="688975" indent="-688975">
              <a:buFont typeface="Wingdings" panose="05000000000000000000" pitchFamily="2" charset="2"/>
              <a:buNone/>
            </a:pPr>
            <a:r>
              <a:rPr lang="en-US" altLang="en-US" sz="2200" b="1">
                <a:solidFill>
                  <a:schemeClr val="tx2"/>
                </a:solidFill>
              </a:rPr>
              <a:t>21.	HDSP – Continuation: Central Plant Renovation (21256) - $10.6M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SDCC – Replace Security Glazing (7291) - $1.5M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SNCC – Consolidation of Six Conservation Camps (21059) - $89.7M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HDSP – Replace High Mast Lighting (21061) - $2.8M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SSCC – Demolish Facility (21063) - $0.9M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NNCC – Electrical System Upgrade (21066) - $19.7M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WSCC – HVAC System Renovation (19340)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ESP – Replace Domestic and Heating Water Piping (21068) - $10.1M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SNCC – Plumbing Fixture Water Control renovation (7180) - $3.2M</a:t>
            </a:r>
          </a:p>
          <a:p>
            <a:pPr marL="688975" indent="-688975">
              <a:buFont typeface="Wingdings" panose="05000000000000000000" pitchFamily="2" charset="2"/>
              <a:buAutoNum type="arabicPeriod" startAt="22"/>
            </a:pPr>
            <a:r>
              <a:rPr lang="en-US" altLang="en-US" sz="2200" b="1">
                <a:solidFill>
                  <a:schemeClr val="tx2"/>
                </a:solidFill>
              </a:rPr>
              <a:t>ESP – Install Site Security Cameras (21070) - $1.4M</a:t>
            </a:r>
          </a:p>
        </p:txBody>
      </p:sp>
      <p:sp>
        <p:nvSpPr>
          <p:cNvPr id="40963" name="Title 1">
            <a:extLst>
              <a:ext uri="{FF2B5EF4-FFF2-40B4-BE49-F238E27FC236}">
                <a16:creationId xmlns:a16="http://schemas.microsoft.com/office/drawing/2014/main" id="{EDA8332B-9283-4020-BB1C-C39198B1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20-30</a:t>
            </a:r>
          </a:p>
        </p:txBody>
      </p:sp>
      <p:pic>
        <p:nvPicPr>
          <p:cNvPr id="40964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6C57DCBC-6BC0-4487-9489-CFAE6C697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Slide Number Placeholder 1">
            <a:extLst>
              <a:ext uri="{FF2B5EF4-FFF2-40B4-BE49-F238E27FC236}">
                <a16:creationId xmlns:a16="http://schemas.microsoft.com/office/drawing/2014/main" id="{068B9141-E69B-4629-9335-7D5A16C8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83BBFA-6EDA-4F53-8C91-0067E676FFB1}" type="slidenum">
              <a:rPr lang="en-US" altLang="en-US">
                <a:solidFill>
                  <a:schemeClr val="tx2"/>
                </a:solidFill>
              </a:rPr>
              <a:pPr/>
              <a:t>32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>
            <a:extLst>
              <a:ext uri="{FF2B5EF4-FFF2-40B4-BE49-F238E27FC236}">
                <a16:creationId xmlns:a16="http://schemas.microsoft.com/office/drawing/2014/main" id="{C558A8EA-F43A-4AF7-9CEA-680F5FAE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368425"/>
            <a:ext cx="7747000" cy="4865688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NNCC – Renovate Recreation Yard (21071) - $2.0M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SDCC – Replace Toilets and Sinks (7465) - $19.9M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SDCC – Housing Expansion (19343) - $121.6M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FMWCC – Install Sanitary Sewer Macerator (19359) - $1.0M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ESP – Upgrade Exterior Lighting (21072) - $1.0M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SDCC – Communication Room Expansion (21073) - $0.4M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SDCC – Remove Backup Generator (21074) - $0.8M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NNCC – Replace Razor wire (21076) - $0.9M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LCC – HVAC Systems Replacement (21077) - $6.9M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r>
              <a:rPr lang="en-US" altLang="en-US" sz="2200" b="1">
                <a:solidFill>
                  <a:schemeClr val="tx2"/>
                </a:solidFill>
              </a:rPr>
              <a:t>HDSP – Plumbing Renovation – Laundry Room (7196) - $1.4M</a:t>
            </a: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endParaRPr lang="en-US" altLang="en-US" b="1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endParaRPr lang="en-US" altLang="en-US" b="1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endParaRPr lang="en-US" altLang="en-US" b="1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31"/>
            </a:pP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A86872-CABA-445E-987E-8E3477C6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304800"/>
            <a:ext cx="7756525" cy="10541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</a:rPr>
              <a:t>CIPs: 31-40</a:t>
            </a:r>
            <a:endParaRPr 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D39DDA7-D923-4B9D-AA09-F64010EB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600F3E-021B-4038-ADE5-5B70B388723A}" type="slidenum">
              <a:rPr lang="en-US" altLang="en-US">
                <a:solidFill>
                  <a:schemeClr val="tx2"/>
                </a:solidFill>
              </a:rPr>
              <a:pPr/>
              <a:t>33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5">
            <a:extLst>
              <a:ext uri="{FF2B5EF4-FFF2-40B4-BE49-F238E27FC236}">
                <a16:creationId xmlns:a16="http://schemas.microsoft.com/office/drawing/2014/main" id="{276F5EC6-5172-4BF1-A434-13924F23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41</a:t>
            </a:r>
            <a:r>
              <a:rPr lang="en-US" altLang="en-US" sz="2000" b="1" dirty="0">
                <a:solidFill>
                  <a:schemeClr val="tx2"/>
                </a:solidFill>
              </a:rPr>
              <a:t>.	</a:t>
            </a:r>
            <a:r>
              <a:rPr lang="en-US" altLang="en-US" sz="2200" b="1" dirty="0">
                <a:solidFill>
                  <a:schemeClr val="tx2"/>
                </a:solidFill>
              </a:rPr>
              <a:t>ESP – Replace High Mast Lighting (7165) - $1.7M</a:t>
            </a:r>
          </a:p>
          <a:p>
            <a:pPr marL="688975" indent="-688975">
              <a:buFont typeface="Wingdings" panose="05000000000000000000" pitchFamily="2" charset="2"/>
              <a:buAutoNum type="arabicPeriod" startAt="4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WSCC – Door Locks, Controls, and Renovate Doors (19288)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4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HDSP – Restore Exterior Finishes (7192) - $3.2M</a:t>
            </a:r>
          </a:p>
          <a:p>
            <a:pPr marL="688975" indent="-688975">
              <a:buFont typeface="Wingdings" panose="05000000000000000000" pitchFamily="2" charset="2"/>
              <a:buAutoNum type="arabicPeriod" startAt="4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SDCC – Plumbing Fixture Water Control Renovations (21106) </a:t>
            </a:r>
          </a:p>
          <a:p>
            <a:pPr marL="411163" lvl="1" indent="0">
              <a:buFont typeface="Wingdings" panose="05000000000000000000" pitchFamily="2" charset="2"/>
              <a:buNone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     </a:t>
            </a:r>
            <a:r>
              <a:rPr lang="en-US" altLang="en-US" b="1" dirty="0">
                <a:solidFill>
                  <a:schemeClr val="tx2"/>
                </a:solidFill>
              </a:rPr>
              <a:t>- $2.5M</a:t>
            </a:r>
          </a:p>
          <a:p>
            <a:pPr marL="457200" indent="-457200">
              <a:buFont typeface="Wingdings" panose="05000000000000000000" pitchFamily="2" charset="2"/>
              <a:buAutoNum type="arabicPeriod" startAt="45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NNCC – Tower 3 Sally Port and Office (7304) - $1.2M</a:t>
            </a:r>
          </a:p>
          <a:p>
            <a:pPr marL="457200" indent="-457200">
              <a:buFont typeface="Wingdings" panose="05000000000000000000" pitchFamily="2" charset="2"/>
              <a:buAutoNum type="arabicPeriod" startAt="45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ESP – Upgrade 70 Showers (21079) - $5.0M</a:t>
            </a:r>
          </a:p>
          <a:p>
            <a:pPr marL="457200" indent="-457200">
              <a:buFont typeface="Wingdings" panose="05000000000000000000" pitchFamily="2" charset="2"/>
              <a:buAutoNum type="arabicPeriod" startAt="47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FMWCC – Fire Rated Warehouse Doors and Window (21080)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       - $0.1M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48.      SDCC – New Warehouse for Dry Storage (21081) - $29.1M</a:t>
            </a:r>
          </a:p>
          <a:p>
            <a:pPr marL="457200" indent="-457200">
              <a:buFont typeface="Wingdings" panose="05000000000000000000" pitchFamily="2" charset="2"/>
              <a:buAutoNum type="arabicPeriod" startAt="49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HDSP – Shower Refurbishment Units (7104) - $16.1M</a:t>
            </a:r>
          </a:p>
          <a:p>
            <a:pPr marL="457200" indent="-457200">
              <a:buFont typeface="Wingdings" panose="05000000000000000000" pitchFamily="2" charset="2"/>
              <a:buAutoNum type="arabicPeriod" startAt="49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HDSP – Replacement of Water Controls (21082) - $7.0M</a:t>
            </a: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75F1E661-8094-4B26-A48C-5531031E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41-50</a:t>
            </a:r>
          </a:p>
        </p:txBody>
      </p:sp>
      <p:pic>
        <p:nvPicPr>
          <p:cNvPr id="43012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E8053828-8070-44E8-9227-AF522168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lide Number Placeholder 1">
            <a:extLst>
              <a:ext uri="{FF2B5EF4-FFF2-40B4-BE49-F238E27FC236}">
                <a16:creationId xmlns:a16="http://schemas.microsoft.com/office/drawing/2014/main" id="{85F92C71-10CC-4B6C-AD83-42C73247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C59CDF-02D1-404B-9C2B-11EDB46D0F6A}" type="slidenum">
              <a:rPr lang="en-US" altLang="en-US">
                <a:solidFill>
                  <a:schemeClr val="tx2"/>
                </a:solidFill>
              </a:rPr>
              <a:pPr/>
              <a:t>34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D7B882AD-2D9D-4B55-82BA-5657E303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49225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51.	SDCC – Shower Refurbishment (21083) – $6.3M</a:t>
            </a:r>
          </a:p>
          <a:p>
            <a:pPr marL="688975" indent="-688975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52.	WSCC – Replace Housing Unit 4 (19291) - $3.2M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53.     WSCC – Window Replacement (19292) - $1.9M</a:t>
            </a:r>
          </a:p>
          <a:p>
            <a:pPr marL="457200" indent="-457200">
              <a:buFont typeface="Wingdings" panose="05000000000000000000" pitchFamily="2" charset="2"/>
              <a:buAutoNum type="arabicPeriod" startAt="54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WSCC – Install Sanitary Sewer Macerator and Headworks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       (19293) - $1.1M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55.      WSCC – Guard Tower (7296) – $1.8M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56.      WSCC – Install Security Cameras (7141) - $3.2M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57.      WSCC – Maintenance Shop (7298) - $3.0M</a:t>
            </a:r>
          </a:p>
          <a:p>
            <a:pPr marL="457200" indent="-457200">
              <a:buFont typeface="Wingdings" panose="05000000000000000000" pitchFamily="2" charset="2"/>
              <a:buAutoNum type="arabicPeriod" startAt="58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 LCC – Culinary Flooring Replacement (7114) - $1.4M</a:t>
            </a:r>
          </a:p>
          <a:p>
            <a:pPr marL="457200" indent="-457200">
              <a:buFont typeface="Wingdings" panose="05000000000000000000" pitchFamily="2" charset="2"/>
              <a:buAutoNum type="arabicPeriod" startAt="58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 NNCC – High Mast Lighting (7312) – $1.2M</a:t>
            </a:r>
          </a:p>
          <a:p>
            <a:pPr marL="457200" indent="-457200">
              <a:buFont typeface="Wingdings" panose="05000000000000000000" pitchFamily="2" charset="2"/>
              <a:buAutoNum type="arabicPeriod" startAt="58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    SDCC – Advance Planning: Gun Post (7289a) - $0.1M</a:t>
            </a:r>
          </a:p>
        </p:txBody>
      </p:sp>
      <p:sp>
        <p:nvSpPr>
          <p:cNvPr id="44035" name="Title 1">
            <a:extLst>
              <a:ext uri="{FF2B5EF4-FFF2-40B4-BE49-F238E27FC236}">
                <a16:creationId xmlns:a16="http://schemas.microsoft.com/office/drawing/2014/main" id="{922DAF74-2AD0-4EBB-A6A9-0675F412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1591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51-60 </a:t>
            </a: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44036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E29768FC-F23F-4FC5-9ED8-965008AE4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Slide Number Placeholder 1">
            <a:extLst>
              <a:ext uri="{FF2B5EF4-FFF2-40B4-BE49-F238E27FC236}">
                <a16:creationId xmlns:a16="http://schemas.microsoft.com/office/drawing/2014/main" id="{D48C696B-8297-4B09-B87D-C6C02B4E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D8DD59-0EDE-4B5F-8A38-456046B725D8}" type="slidenum">
              <a:rPr lang="en-US" altLang="en-US">
                <a:solidFill>
                  <a:schemeClr val="tx2"/>
                </a:solidFill>
              </a:rPr>
              <a:pPr/>
              <a:t>35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5">
            <a:extLst>
              <a:ext uri="{FF2B5EF4-FFF2-40B4-BE49-F238E27FC236}">
                <a16:creationId xmlns:a16="http://schemas.microsoft.com/office/drawing/2014/main" id="{89FB5FA1-173A-473A-91EA-D8729467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1525588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61.	SDCC – Gymnasium Flooring Replacement (7287) - $0.8M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HDSP – Install Perimeter Shaker Fence (7163) - $4.8M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ESP – Flooring Replacement (19286)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FMWCC – HVAC Replacement (21084) - $8.0M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Chilled Water Plant Renovation (21085) – $2.5M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Surveillance Camera System (7083) - $5.2M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SDCC – Install Surveillance Cameras (7161) - $6.1M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NNCC – Lock Replacement (21087) - $2.6M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NNCC – Culinary Building Kitchen Ventilation System Renovation (21088) - $2.5M</a:t>
            </a:r>
          </a:p>
          <a:p>
            <a:pPr marL="688975" indent="-688975">
              <a:buFont typeface="Wingdings" panose="05000000000000000000" pitchFamily="2" charset="2"/>
              <a:buAutoNum type="arabicPeriod" startAt="62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FMWCC – Modify Segregation Shower Enclosures (19356) - $0.1M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</p:txBody>
      </p:sp>
      <p:sp>
        <p:nvSpPr>
          <p:cNvPr id="45059" name="Title 1">
            <a:extLst>
              <a:ext uri="{FF2B5EF4-FFF2-40B4-BE49-F238E27FC236}">
                <a16:creationId xmlns:a16="http://schemas.microsoft.com/office/drawing/2014/main" id="{3DC64358-73F5-4324-AFE5-15394590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893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61-70</a:t>
            </a:r>
          </a:p>
        </p:txBody>
      </p:sp>
      <p:pic>
        <p:nvPicPr>
          <p:cNvPr id="45060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7AD3E967-FCA7-40E6-A55D-C046A4AA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34938"/>
            <a:ext cx="13477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Slide Number Placeholder 1">
            <a:extLst>
              <a:ext uri="{FF2B5EF4-FFF2-40B4-BE49-F238E27FC236}">
                <a16:creationId xmlns:a16="http://schemas.microsoft.com/office/drawing/2014/main" id="{C40D1E22-1FD9-46EF-AA26-46B18629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F85329-F9F1-420E-8CC7-949FE5071B30}" type="slidenum">
              <a:rPr lang="en-US" altLang="en-US">
                <a:solidFill>
                  <a:schemeClr val="tx2"/>
                </a:solidFill>
              </a:rPr>
              <a:pPr/>
              <a:t>36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1C10A4B8-A2B6-4DE1-84A6-E7F5F217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SDCC – Replace Exterior Windows (21089) - $1.7M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Housing Units 1 thru 4 Plumbing Fixture Water Control Renovations (7180b) - $4.6M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High-Mast Lighting (19360) – $1.4M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Warehouse Expansion (7259) - $5.6M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FMWCC – Upgrade Intercom, Door Controls and Security Camera Systems – Phase 2 (21090) - $3.3M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Remodel Shower Enclosures (7124) – $5.6M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FMWCC – Plumbing Replacement (7283)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TLVCC – Advance Planning: Housing Units and Support Building (19347) - $2.9M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HDSP and SDCC – Install Rec. Yard Fencing (19373a) - $1.8M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SCC – Advance Planning: Dorm. Expansion (19345) - $2.2M</a:t>
            </a: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71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</p:txBody>
      </p:sp>
      <p:sp>
        <p:nvSpPr>
          <p:cNvPr id="46083" name="Title 1">
            <a:extLst>
              <a:ext uri="{FF2B5EF4-FFF2-40B4-BE49-F238E27FC236}">
                <a16:creationId xmlns:a16="http://schemas.microsoft.com/office/drawing/2014/main" id="{227607AD-8B08-40E7-A1A8-4462B2D2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71-80</a:t>
            </a:r>
          </a:p>
        </p:txBody>
      </p:sp>
      <p:pic>
        <p:nvPicPr>
          <p:cNvPr id="46084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93FC4C45-ED44-4AA0-9E0C-789FA2288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Slide Number Placeholder 1">
            <a:extLst>
              <a:ext uri="{FF2B5EF4-FFF2-40B4-BE49-F238E27FC236}">
                <a16:creationId xmlns:a16="http://schemas.microsoft.com/office/drawing/2014/main" id="{5D2E7B3C-6925-479D-B6EE-C311E4EB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6020961-F21A-47A7-97E9-452A7B4651A9}" type="slidenum">
              <a:rPr lang="en-US" altLang="en-US">
                <a:solidFill>
                  <a:schemeClr val="tx2"/>
                </a:solidFill>
              </a:rPr>
              <a:pPr/>
              <a:t>37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5">
            <a:extLst>
              <a:ext uri="{FF2B5EF4-FFF2-40B4-BE49-F238E27FC236}">
                <a16:creationId xmlns:a16="http://schemas.microsoft.com/office/drawing/2014/main" id="{12ED88FF-51A2-49C8-9394-EE670EFD4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1447800"/>
            <a:ext cx="8763000" cy="5791200"/>
          </a:xfrm>
        </p:spPr>
        <p:txBody>
          <a:bodyPr/>
          <a:lstStyle/>
          <a:p>
            <a:pPr marL="684213" indent="-684213">
              <a:buFont typeface="Book Antiqua" panose="02040602050305030304" pitchFamily="18" charset="0"/>
              <a:buAutoNum type="arabicPeriod" startAt="81"/>
            </a:pPr>
            <a:r>
              <a:rPr lang="en-US" altLang="en-US" sz="2200" b="1">
                <a:solidFill>
                  <a:schemeClr val="tx2"/>
                </a:solidFill>
              </a:rPr>
              <a:t>NDOC – Advance Planning Prison 8 (19348) - $3.0M</a:t>
            </a:r>
          </a:p>
          <a:p>
            <a:pPr marL="684213" indent="-684213">
              <a:buFont typeface="Book Antiqua" panose="02040602050305030304" pitchFamily="18" charset="0"/>
              <a:buAutoNum type="arabicPeriod" startAt="81"/>
            </a:pPr>
            <a:r>
              <a:rPr lang="en-US" altLang="en-US" sz="2200" b="1">
                <a:solidFill>
                  <a:schemeClr val="tx2"/>
                </a:solidFill>
              </a:rPr>
              <a:t>NDOC – Statewide DOC Wastewater Master Planning (21092) - $2.0M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WSCC – Advance Planning: Separation of Warm Springs and     Nevada State Prison (21094) - $0.4M  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NDOC – HVAC Systems Re-Commissioning (7188) - $0.4M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NDOC – Exterior Wall Insulation (7181) - $7.2M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NDOC – Replace Domestic Water Heaters (7187) - $2.5M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SCC – Surveillance Cameras (21095) - $1.0M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CGTH – HVAC Replacement (7078) – $1.4M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HCC – Exterior Lighting (7526) - $1.0M</a:t>
            </a:r>
          </a:p>
          <a:p>
            <a:pPr marL="684213" indent="-684213">
              <a:buFont typeface="Wingdings" panose="05000000000000000000" pitchFamily="2" charset="2"/>
              <a:buAutoNum type="arabicPeriod" startAt="83"/>
            </a:pPr>
            <a:r>
              <a:rPr lang="en-US" altLang="en-US" sz="2200" b="1">
                <a:solidFill>
                  <a:schemeClr val="tx2"/>
                </a:solidFill>
              </a:rPr>
              <a:t>PCC – Showers and Floor Replacement (7275) - $1.0M</a:t>
            </a:r>
          </a:p>
        </p:txBody>
      </p:sp>
      <p:sp>
        <p:nvSpPr>
          <p:cNvPr id="47107" name="Title 1">
            <a:extLst>
              <a:ext uri="{FF2B5EF4-FFF2-40B4-BE49-F238E27FC236}">
                <a16:creationId xmlns:a16="http://schemas.microsoft.com/office/drawing/2014/main" id="{2FF7C77A-7BFD-48AF-9D49-F48ED927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81-90</a:t>
            </a:r>
          </a:p>
        </p:txBody>
      </p:sp>
      <p:pic>
        <p:nvPicPr>
          <p:cNvPr id="47108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810B4AE1-F633-43E7-9183-409292228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Slide Number Placeholder 1">
            <a:extLst>
              <a:ext uri="{FF2B5EF4-FFF2-40B4-BE49-F238E27FC236}">
                <a16:creationId xmlns:a16="http://schemas.microsoft.com/office/drawing/2014/main" id="{A9FCC39C-C4D6-45AF-91DB-C5ADB087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5B2D92-8D8A-4D0B-88BB-62BCB3074AED}" type="slidenum">
              <a:rPr lang="en-US" altLang="en-US">
                <a:solidFill>
                  <a:schemeClr val="tx2"/>
                </a:solidFill>
              </a:rPr>
              <a:pPr/>
              <a:t>38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BB99B524-9170-4316-8AE1-0EFA85D6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0668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Replace Doors and Windows in HUs 4, 5, and 6 (7155) - $6.0M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HVAC Renovation in HU 4 (21096) - $2.0M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Replace Television Equipment (7308) - $1.9M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Upgrade Walls n Windows in HU 7 (21097) - $2.6M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Upgrade Walls in HUs 1-5, and 10 (7309)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NNCC – Design and Construct Ancillary Bldg. (7318) - $4.3M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SDCC – Advanced Planning: Wastewater System Upgrade (21101)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SDCC – Admin. And Gatehouse Expansion (7160) - $2.8M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SDCC – Firing Range Renovation (19325) - $1.5M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r>
              <a:rPr lang="en-US" altLang="en-US" sz="2200" b="1">
                <a:solidFill>
                  <a:schemeClr val="tx2"/>
                </a:solidFill>
              </a:rPr>
              <a:t>WSCC – Design and Construct Admin. Bldg. (7299) - $8.7M</a:t>
            </a: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endParaRPr lang="en-US" altLang="en-US" sz="2200" b="1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endParaRPr lang="en-US" altLang="en-US" sz="2200" b="1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91"/>
            </a:pPr>
            <a:endParaRPr lang="en-US" altLang="en-US" sz="2200" b="1">
              <a:solidFill>
                <a:schemeClr val="tx2"/>
              </a:solidFill>
            </a:endParaRPr>
          </a:p>
        </p:txBody>
      </p:sp>
      <p:sp>
        <p:nvSpPr>
          <p:cNvPr id="48131" name="Title 1">
            <a:extLst>
              <a:ext uri="{FF2B5EF4-FFF2-40B4-BE49-F238E27FC236}">
                <a16:creationId xmlns:a16="http://schemas.microsoft.com/office/drawing/2014/main" id="{3EE03413-A437-4532-85C6-C702F24A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1905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91-100</a:t>
            </a:r>
          </a:p>
        </p:txBody>
      </p:sp>
      <p:pic>
        <p:nvPicPr>
          <p:cNvPr id="48132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A0BAFCAD-7C39-40A9-AEC2-211E8A2A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Slide Number Placeholder 1">
            <a:extLst>
              <a:ext uri="{FF2B5EF4-FFF2-40B4-BE49-F238E27FC236}">
                <a16:creationId xmlns:a16="http://schemas.microsoft.com/office/drawing/2014/main" id="{B507E903-58E9-49F4-A56D-2DB24377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9F7DFDD-242E-40A1-8FD1-B86739B0B4BC}" type="slidenum">
              <a:rPr lang="en-US" altLang="en-US">
                <a:solidFill>
                  <a:schemeClr val="tx2"/>
                </a:solidFill>
              </a:rPr>
              <a:pPr/>
              <a:t>39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>
            <a:extLst>
              <a:ext uri="{FF2B5EF4-FFF2-40B4-BE49-F238E27FC236}">
                <a16:creationId xmlns:a16="http://schemas.microsoft.com/office/drawing/2014/main" id="{4300F5C9-B2C0-4D1C-8A6D-F5F61DB27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750" y="923925"/>
            <a:ext cx="8385175" cy="5715000"/>
          </a:xfrm>
        </p:spPr>
        <p:txBody>
          <a:bodyPr rtlCol="0">
            <a:noAutofit/>
          </a:bodyPr>
          <a:lstStyle/>
          <a:p>
            <a:pPr marL="13716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2"/>
                </a:solidFill>
              </a:rPr>
              <a:t>Mission</a:t>
            </a:r>
            <a:endParaRPr lang="en-US" sz="3000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000" dirty="0">
                <a:solidFill>
                  <a:schemeClr val="tx2"/>
                </a:solidFill>
              </a:rPr>
              <a:t>	The Nevada Department of Corrections will improve public safety by ensuring a safe and humane environment that incorporates proven rehabilitation initiatives that prepare individuals for successful reintegration into our communities.</a:t>
            </a:r>
          </a:p>
          <a:p>
            <a:pPr marL="13716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sz="3000" b="1" dirty="0">
              <a:solidFill>
                <a:schemeClr val="tx2"/>
              </a:solidFill>
            </a:endParaRPr>
          </a:p>
          <a:p>
            <a:pPr marL="13716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000" b="1" dirty="0">
                <a:solidFill>
                  <a:schemeClr val="tx2"/>
                </a:solidFill>
              </a:rPr>
              <a:t>Vision </a:t>
            </a:r>
            <a:endParaRPr lang="en-US" sz="3000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3000" dirty="0">
                <a:solidFill>
                  <a:schemeClr val="tx2"/>
                </a:solidFill>
              </a:rPr>
              <a:t>	Reduce victimization and recidivism by providing offenders with incentive for self-improvement and the tools to effect change. </a:t>
            </a:r>
            <a:endParaRPr lang="en-US" altLang="en-US" sz="3000" dirty="0">
              <a:solidFill>
                <a:schemeClr val="tx2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0F06D4E-A4C5-4929-8A84-A17879BB9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marL="53975" eaLnBrk="1" hangingPunct="1"/>
            <a:r>
              <a:rPr lang="en-US" altLang="en-US" b="1">
                <a:solidFill>
                  <a:schemeClr val="tx2"/>
                </a:solidFill>
              </a:rPr>
              <a:t>NDOC’s Statements </a:t>
            </a: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6C72F036-1899-4784-A31F-1C1E0C03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BC0E09-2238-4B45-A142-43E55456C1FC}" type="slidenum">
              <a:rPr lang="en-US" altLang="en-US">
                <a:solidFill>
                  <a:schemeClr val="tx2"/>
                </a:solidFill>
              </a:rPr>
              <a:pPr/>
              <a:t>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>
            <a:extLst>
              <a:ext uri="{FF2B5EF4-FFF2-40B4-BE49-F238E27FC236}">
                <a16:creationId xmlns:a16="http://schemas.microsoft.com/office/drawing/2014/main" id="{A49535AD-0952-40ED-ABA1-A93C547BF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SDCC – Advanced Planning: Perimeter Fence (7075)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WSCC – Exterior Sealing (7073)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WSCC – Flooring Replacement (19338)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WSCC – Install High Mast lighting (19334) - $0.7M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SDCC – Re-Commissioning of Mech. Systems (21104) - $1.1M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SDCC – Armory Replacement (7463) - $2.2M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SDCC – PI Building Replacement (21105) - $38.7M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SDCC – Plumbing Rework in HUs 9 thru 12 (7180c) - $5.6M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SCC – Culinary Renovation (7233) - $0.7M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r>
              <a:rPr lang="en-US" altLang="en-US" sz="2200" b="1">
                <a:solidFill>
                  <a:schemeClr val="tx2"/>
                </a:solidFill>
              </a:rPr>
              <a:t>SCC – Cooling System Upgrade (21107)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01"/>
            </a:pPr>
            <a:endParaRPr lang="en-US" altLang="en-US" sz="2200" b="1">
              <a:solidFill>
                <a:schemeClr val="tx2"/>
              </a:solidFill>
            </a:endParaRPr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9F8DB107-DB4A-4E59-B918-9DA3F936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31591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101-110</a:t>
            </a:r>
          </a:p>
        </p:txBody>
      </p:sp>
      <p:pic>
        <p:nvPicPr>
          <p:cNvPr id="49156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1CFA0AE1-CB1B-4923-8EF5-DBF76D82D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F3DEA23C-B0B4-4B93-8627-D1E3FE3C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CEF789C-C124-4CAE-A300-22400163CF74}" type="slidenum">
              <a:rPr lang="en-US" altLang="en-US">
                <a:solidFill>
                  <a:schemeClr val="tx2"/>
                </a:solidFill>
              </a:rPr>
              <a:pPr/>
              <a:t>40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C3E53FDC-5417-48C6-BEE1-622064B30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16764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ECC – Upgrade Perimeter Fence (19310) – $1.0M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CGTH – New Gates and Controls (21198) - $0.2M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ECC – Install Perimeter Lighting (7278)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ECC – Shower and Restroom Renovation (7276) - $0.9M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CCC – Upgrade Perimeter Fence (7268)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CCC – Upgrade Emergency Generator (19302) - $1.8M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CCC – Gymnasium Improvements (7261) - $0.2M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PCC – Perimeter Fence Upgrade (19318) - $0.8M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TCC – Heating System Renovation (7232) - $0.9M</a:t>
            </a:r>
          </a:p>
          <a:p>
            <a:pPr marL="688975" indent="-688975">
              <a:buFont typeface="Wingdings" panose="05000000000000000000" pitchFamily="2" charset="2"/>
              <a:buAutoNum type="arabicPeriod" startAt="111"/>
            </a:pPr>
            <a:r>
              <a:rPr lang="en-US" altLang="en-US" b="1">
                <a:solidFill>
                  <a:schemeClr val="tx2"/>
                </a:solidFill>
              </a:rPr>
              <a:t>TLVCC – Upgrade Surveillance Cameras (7295) - $1.9M</a:t>
            </a:r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9351B172-7616-4082-A902-2522FCB0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111-120</a:t>
            </a:r>
          </a:p>
        </p:txBody>
      </p:sp>
      <p:pic>
        <p:nvPicPr>
          <p:cNvPr id="50180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71C80BCE-6D1D-40A2-94C1-83C8A56F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Slide Number Placeholder 1">
            <a:extLst>
              <a:ext uri="{FF2B5EF4-FFF2-40B4-BE49-F238E27FC236}">
                <a16:creationId xmlns:a16="http://schemas.microsoft.com/office/drawing/2014/main" id="{FD8B38AF-8E2F-4148-BF80-74874A6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CA0E419-B8D0-43B2-BB46-91FFF0DBD618}" type="slidenum">
              <a:rPr lang="en-US" altLang="en-US">
                <a:solidFill>
                  <a:schemeClr val="tx2"/>
                </a:solidFill>
              </a:rPr>
              <a:pPr/>
              <a:t>41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5">
            <a:extLst>
              <a:ext uri="{FF2B5EF4-FFF2-40B4-BE49-F238E27FC236}">
                <a16:creationId xmlns:a16="http://schemas.microsoft.com/office/drawing/2014/main" id="{F3C69725-2983-482B-8435-AB06C45E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TLVCC – Security Perimeter Upgrade (19373) - $4.8M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WCC – Replace Floor Structure (21109) - $1.6M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FMWCC – Plumbing Fixture Replacement (7284) - $3.8M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FMWCC – Replace Emergency Generator (21110) - $1.1M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FMWCC – Install Food Cuff Ports (7282)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JCC – Upgrade Showers and Plumbing (21111) - $0.5M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LCC – Wastewater System Upgrade (7273) - $4.6M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LCC – Upgrade Tank Valves and Meters (7167) - $0.3M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LCC – Digital Control System Upgrade (7118) - $1.2M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LCC – Firing Range Upgrade (19337) - $1.3M</a:t>
            </a: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 startAt="121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5F48AB28-14EB-4C70-B753-62B3B94D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591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121-130</a:t>
            </a:r>
          </a:p>
        </p:txBody>
      </p:sp>
      <p:pic>
        <p:nvPicPr>
          <p:cNvPr id="51204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86FCFF75-D1A5-4116-8FCE-DC337BC6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Slide Number Placeholder 1">
            <a:extLst>
              <a:ext uri="{FF2B5EF4-FFF2-40B4-BE49-F238E27FC236}">
                <a16:creationId xmlns:a16="http://schemas.microsoft.com/office/drawing/2014/main" id="{679CAE2E-FCC7-4E98-8660-3326E35A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452EA8-C693-46D6-A8EA-075ABE0FE843}" type="slidenum">
              <a:rPr lang="en-US" altLang="en-US">
                <a:solidFill>
                  <a:schemeClr val="tx2"/>
                </a:solidFill>
              </a:rPr>
              <a:pPr/>
              <a:t>42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C6FEF841-9EB1-4AEA-9455-548B55AD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5720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SCC – Security Upgrade (21112) - $0.1M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SDCC – Install Perimeter Shaker Fence (7158) - $3.6M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SNCC – Toilet and Sink Replacement (19328) - $8.6M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JCC – Cell Door Locks and Controls (19321) - $2.9M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SNCC – Site Improvements (19304) - $0.1M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JCC – HVAC and Plumbing Renovation (21056) - $1.1M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JCC – Replace Emergency Generator (21053) - $0.5M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HDSP – Additional Freezer and Refrig. Storage - $0.9M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FMWCC – Upgrade Exterior Lighting (19371) - $1.2M</a:t>
            </a:r>
          </a:p>
          <a:p>
            <a:pPr marL="688975" indent="-688975">
              <a:buFont typeface="Wingdings" panose="05000000000000000000" pitchFamily="2" charset="2"/>
              <a:buAutoNum type="arabicPeriod" startAt="131"/>
            </a:pPr>
            <a:r>
              <a:rPr lang="en-US" altLang="en-US" b="1">
                <a:solidFill>
                  <a:schemeClr val="tx2"/>
                </a:solidFill>
              </a:rPr>
              <a:t>SCC – Upgrade Perimeter Security Fence (7237) - $0.8M</a:t>
            </a:r>
          </a:p>
        </p:txBody>
      </p:sp>
      <p:sp>
        <p:nvSpPr>
          <p:cNvPr id="52227" name="Title 1">
            <a:extLst>
              <a:ext uri="{FF2B5EF4-FFF2-40B4-BE49-F238E27FC236}">
                <a16:creationId xmlns:a16="http://schemas.microsoft.com/office/drawing/2014/main" id="{67D73A09-54E6-4C8D-9F45-3CC05EF1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0798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131-140</a:t>
            </a:r>
          </a:p>
        </p:txBody>
      </p:sp>
      <p:pic>
        <p:nvPicPr>
          <p:cNvPr id="52228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A019D25E-3F43-4756-9BCC-51BAA6A7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Slide Number Placeholder 1">
            <a:extLst>
              <a:ext uri="{FF2B5EF4-FFF2-40B4-BE49-F238E27FC236}">
                <a16:creationId xmlns:a16="http://schemas.microsoft.com/office/drawing/2014/main" id="{CF180E8F-7D34-44F6-BA73-5600A804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41AB37C-F599-42A4-8426-CD05AEB1CF52}" type="slidenum">
              <a:rPr lang="en-US" altLang="en-US">
                <a:solidFill>
                  <a:schemeClr val="tx2"/>
                </a:solidFill>
              </a:rPr>
              <a:pPr/>
              <a:t>43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5">
            <a:extLst>
              <a:ext uri="{FF2B5EF4-FFF2-40B4-BE49-F238E27FC236}">
                <a16:creationId xmlns:a16="http://schemas.microsoft.com/office/drawing/2014/main" id="{C32E568D-0EA7-4A3F-B50B-7138602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57400"/>
            <a:ext cx="8763000" cy="5791200"/>
          </a:xfrm>
        </p:spPr>
        <p:txBody>
          <a:bodyPr/>
          <a:lstStyle/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JCC – Replace Domestic Water Line (7111)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JCC – Install Surveillance System (19332) - $1.7M</a:t>
            </a:r>
          </a:p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SCC – Cable Television Infrastructure (7238) - $0.6M</a:t>
            </a:r>
          </a:p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WSCC – HUs 1 and 2 Restroom Remodel (7297) - $3.3M</a:t>
            </a:r>
          </a:p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ECC – Hazardous Storage Facility (7560) - $0.1M</a:t>
            </a:r>
          </a:p>
          <a:p>
            <a:pPr marL="688975" indent="-688975">
              <a:buFont typeface="Wingdings" panose="05000000000000000000" pitchFamily="2" charset="2"/>
              <a:buAutoNum type="arabicPeriod" startAt="141"/>
            </a:pPr>
            <a:r>
              <a:rPr lang="en-US" altLang="en-US" b="1">
                <a:solidFill>
                  <a:schemeClr val="tx2"/>
                </a:solidFill>
              </a:rPr>
              <a:t>ESP – Replace Sidewalks (7084)  $1.0M</a:t>
            </a:r>
          </a:p>
          <a:p>
            <a:pPr marL="688975" indent="-688975" algn="r">
              <a:buFont typeface="Wingdings" panose="05000000000000000000" pitchFamily="2" charset="2"/>
              <a:buAutoNum type="arabicPeriod" startAt="141"/>
            </a:pPr>
            <a:endParaRPr lang="en-US" altLang="en-US" sz="2200" b="1">
              <a:solidFill>
                <a:schemeClr val="tx2"/>
              </a:solidFill>
            </a:endParaRPr>
          </a:p>
        </p:txBody>
      </p:sp>
      <p:sp>
        <p:nvSpPr>
          <p:cNvPr id="53251" name="Title 1">
            <a:extLst>
              <a:ext uri="{FF2B5EF4-FFF2-40B4-BE49-F238E27FC236}">
                <a16:creationId xmlns:a16="http://schemas.microsoft.com/office/drawing/2014/main" id="{7381F495-B33A-41F8-8B78-213628E4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2228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CIPs: 141-146</a:t>
            </a:r>
          </a:p>
        </p:txBody>
      </p:sp>
      <p:pic>
        <p:nvPicPr>
          <p:cNvPr id="53252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E0EA836B-09FB-4DD3-AEA7-6500F77E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Slide Number Placeholder 1">
            <a:extLst>
              <a:ext uri="{FF2B5EF4-FFF2-40B4-BE49-F238E27FC236}">
                <a16:creationId xmlns:a16="http://schemas.microsoft.com/office/drawing/2014/main" id="{3E1BFF71-E703-4328-A9F1-C6DCA0C4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133A71-082F-4C68-B858-48DACFC51506}" type="slidenum">
              <a:rPr lang="en-US" altLang="en-US">
                <a:solidFill>
                  <a:schemeClr val="tx2"/>
                </a:solidFill>
              </a:rPr>
              <a:pPr/>
              <a:t>44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A33B321-5948-4927-9196-FF2EC05D569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marL="53975" eaLnBrk="1" hangingPunct="1"/>
            <a:r>
              <a:rPr lang="en-US" altLang="en-US"/>
              <a:t>Statewide Projects (SWPs)</a:t>
            </a:r>
            <a:br>
              <a:rPr lang="en-US" altLang="en-US"/>
            </a:br>
            <a:r>
              <a:rPr lang="en-US" altLang="en-US" sz="2400"/>
              <a:t>(Proposed Projects Are Ranked From 1 to 37) </a:t>
            </a:r>
          </a:p>
        </p:txBody>
      </p:sp>
      <p:pic>
        <p:nvPicPr>
          <p:cNvPr id="54275" name="Picture 4" descr="\\10.139.60.250\users\klefevre\My Documents\Chief Engineer - Docs\CIP 17-18\Images for Slide Show\Medical\Washoe Valley.jpg">
            <a:extLst>
              <a:ext uri="{FF2B5EF4-FFF2-40B4-BE49-F238E27FC236}">
                <a16:creationId xmlns:a16="http://schemas.microsoft.com/office/drawing/2014/main" id="{7BE25FCF-8139-4ECA-BC63-FFCA58577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258888"/>
            <a:ext cx="71882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Slide Number Placeholder 1">
            <a:extLst>
              <a:ext uri="{FF2B5EF4-FFF2-40B4-BE49-F238E27FC236}">
                <a16:creationId xmlns:a16="http://schemas.microsoft.com/office/drawing/2014/main" id="{B087A580-6464-4AEF-9965-C582592E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435E16D-9241-47AF-9197-CF5585AAD4C9}" type="slidenum">
              <a:rPr lang="en-US" altLang="en-US">
                <a:solidFill>
                  <a:schemeClr val="tx2"/>
                </a:solidFill>
              </a:rPr>
              <a:pPr/>
              <a:t>45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5B59A07-65A8-42C7-B545-9B13436B9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marL="53975" eaLnBrk="1" hangingPunct="1"/>
            <a:r>
              <a:rPr lang="en-US" altLang="en-US">
                <a:solidFill>
                  <a:schemeClr val="tx2"/>
                </a:solidFill>
              </a:rPr>
              <a:t>SWPs - Roofing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B5ABCCF3-4B35-459B-B3F2-949F8334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214FA6FA-5539-4D7D-8878-101FC4C1E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5938267-6C13-4E73-9068-CAF763A4D83D}" type="slidenum">
              <a:rPr lang="en-US" altLang="en-US">
                <a:solidFill>
                  <a:schemeClr val="tx2"/>
                </a:solidFill>
              </a:rPr>
              <a:pPr/>
              <a:t>46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A28BDD03-789B-46E7-ABDB-A90A3F72A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/>
          <a:lstStyle/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HDSP – Phase 1, 2, and 3 Roofs (new) – Rank 1 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LCC – Infirmary, Education, Building 2, Gym, and Culinary (7708) – Rank 6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NNCC – Culinary and Dining (7315) – Rank 5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SCC – Housing Units 1 thru 5 (7238) – Rank 29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SDCC – Housing Units and Towers (7162) – Rank 7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SDCC – Gym and Gun Posts (7286) – Rank 8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WSCC – Housing Units 2 and 4 (7110) – Rank 14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WSCC – Housing Unit 1, Admin., and Gatehouse (19363) – Rank 17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NNCC – Housing Units 1 thru 4 and Warehouse (19364) – Rank 16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SCC – Evaluate All Buildings (19365) – Rank 34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SCC – Gym and NDF (19366) – Rank 35</a:t>
            </a:r>
          </a:p>
          <a:p>
            <a:pPr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WCC – All Buildings (new) – Rank 36</a:t>
            </a:r>
          </a:p>
          <a:p>
            <a:pPr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AutoNum type="arabicPeriod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</p:txBody>
      </p:sp>
      <p:sp>
        <p:nvSpPr>
          <p:cNvPr id="56323" name="Title 1">
            <a:extLst>
              <a:ext uri="{FF2B5EF4-FFF2-40B4-BE49-F238E27FC236}">
                <a16:creationId xmlns:a16="http://schemas.microsoft.com/office/drawing/2014/main" id="{0920A195-532A-4146-AE69-D27A0307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286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SWPs – Roofing</a:t>
            </a:r>
            <a:br>
              <a:rPr lang="en-US" altLang="en-US">
                <a:solidFill>
                  <a:schemeClr val="tx2"/>
                </a:solidFill>
              </a:rPr>
            </a:b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56324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80B78CE0-7416-4A77-B823-A1895857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Slide Number Placeholder 1">
            <a:extLst>
              <a:ext uri="{FF2B5EF4-FFF2-40B4-BE49-F238E27FC236}">
                <a16:creationId xmlns:a16="http://schemas.microsoft.com/office/drawing/2014/main" id="{55437ED3-133E-42E3-A705-64BF072F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C75406-54E3-4240-B765-793CE7E0D810}" type="slidenum">
              <a:rPr lang="en-US" altLang="en-US">
                <a:solidFill>
                  <a:schemeClr val="tx2"/>
                </a:solidFill>
              </a:rPr>
              <a:pPr/>
              <a:t>47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5FB894-94DE-464F-AD47-881F6C461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marL="53975" eaLnBrk="1" hangingPunct="1"/>
            <a:r>
              <a:rPr lang="en-US" altLang="en-US">
                <a:solidFill>
                  <a:schemeClr val="tx2"/>
                </a:solidFill>
              </a:rPr>
              <a:t>SWPs - Paving</a:t>
            </a:r>
            <a:endParaRPr lang="en-US" altLang="en-US" sz="4000">
              <a:solidFill>
                <a:schemeClr val="tx2"/>
              </a:solidFill>
            </a:endParaRPr>
          </a:p>
        </p:txBody>
      </p:sp>
      <p:pic>
        <p:nvPicPr>
          <p:cNvPr id="57347" name="Picture 2" descr="C:\Users\klefevre\AppData\Local\Microsoft\Windows\Temporary Internet Files\Content.IE5\ZTOH0F3T\350px-Night_paving_02_paver[1].jpg">
            <a:extLst>
              <a:ext uri="{FF2B5EF4-FFF2-40B4-BE49-F238E27FC236}">
                <a16:creationId xmlns:a16="http://schemas.microsoft.com/office/drawing/2014/main" id="{EF4908D5-3257-42A5-89F1-1D0ED048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371600"/>
            <a:ext cx="63785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A09CC961-6B56-4B7E-A5EB-DEE6691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94EBC01-EF68-4BF9-985E-89A8A4A2D226}" type="slidenum">
              <a:rPr lang="en-US" altLang="en-US">
                <a:solidFill>
                  <a:schemeClr val="tx2"/>
                </a:solidFill>
              </a:rPr>
              <a:pPr/>
              <a:t>48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3F094541-0A4C-408F-BCAD-F3E2E42DF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98625"/>
            <a:ext cx="8763000" cy="4265613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FMWCC – Parking Lot and Perimeter Rd (new) – Rank 25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ECC – Parking Lot and Drive (7089 and 7578) – Rank 30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ESP – Parking Lot and Perimeter Road (7279) – Rank 9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HDSP – Slurry or Pave 504,000 SF (new) – Rank 15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HDSP – Add ADA Parking (7101) – Rank 10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HDSP – Pave West Perimeter Road (7101) – Rank 13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TCC – Parking Lot and Drive (7103 and 7532) – Rank 31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JCC – All Areas (7170 and 7127) – Rank 37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HCC – All Areas (7128) – Rank 27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NNCC – Main and Perimeter Roads (7313) – Rank 11</a:t>
            </a:r>
          </a:p>
        </p:txBody>
      </p:sp>
      <p:sp>
        <p:nvSpPr>
          <p:cNvPr id="58371" name="Title 1">
            <a:extLst>
              <a:ext uri="{FF2B5EF4-FFF2-40B4-BE49-F238E27FC236}">
                <a16:creationId xmlns:a16="http://schemas.microsoft.com/office/drawing/2014/main" id="{D2F49AD5-AA86-4C2C-950D-825088B0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SWPs – Paving (1 of 2) </a:t>
            </a:r>
          </a:p>
        </p:txBody>
      </p:sp>
      <p:pic>
        <p:nvPicPr>
          <p:cNvPr id="58372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335C772E-9610-4EF6-9085-5001B4780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Slide Number Placeholder 1">
            <a:extLst>
              <a:ext uri="{FF2B5EF4-FFF2-40B4-BE49-F238E27FC236}">
                <a16:creationId xmlns:a16="http://schemas.microsoft.com/office/drawing/2014/main" id="{24F22CF0-58FB-48C0-B9CE-AD418486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ABD5843-4376-4359-983D-4DCC112DED21}" type="slidenum">
              <a:rPr lang="en-US" altLang="en-US">
                <a:solidFill>
                  <a:schemeClr val="tx2"/>
                </a:solidFill>
              </a:rPr>
              <a:pPr/>
              <a:t>49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02B424C9-90A7-484C-AFDF-305F8933F6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6563" y="1371600"/>
            <a:ext cx="8229600" cy="4572000"/>
          </a:xfrm>
        </p:spPr>
        <p:txBody>
          <a:bodyPr/>
          <a:lstStyle/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tx2"/>
                </a:solidFill>
              </a:rPr>
              <a:t>NDOC’s Population Projections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tx2"/>
                </a:solidFill>
              </a:rPr>
              <a:t>10-Year Master Plan 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tx2"/>
                </a:solidFill>
              </a:rPr>
              <a:t>CIPs</a:t>
            </a:r>
          </a:p>
          <a:p>
            <a:pPr lvl="2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chemeClr val="tx2"/>
                </a:solidFill>
              </a:rPr>
              <a:t>1 thru 19</a:t>
            </a:r>
          </a:p>
          <a:p>
            <a:pPr lvl="2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3600">
                <a:solidFill>
                  <a:schemeClr val="tx2"/>
                </a:solidFill>
              </a:rPr>
              <a:t>20 thru 146</a:t>
            </a:r>
          </a:p>
          <a:p>
            <a:pPr lvl="1" eaLnBrk="1" hangingPunct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altLang="en-US" sz="3600">
                <a:solidFill>
                  <a:schemeClr val="tx2"/>
                </a:solidFill>
              </a:rPr>
              <a:t>State Wide Projects (1 thru 37)</a:t>
            </a:r>
          </a:p>
          <a:p>
            <a:pPr eaLnBrk="1" hangingPunct="1">
              <a:buClr>
                <a:schemeClr val="tx2"/>
              </a:buClr>
            </a:pPr>
            <a:endParaRPr lang="en-US" altLang="en-US" sz="4000"/>
          </a:p>
          <a:p>
            <a:pPr eaLnBrk="1" hangingPunct="1"/>
            <a:endParaRPr lang="en-US" altLang="en-US" sz="4000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E53739B4-4D62-49AF-9412-724AF9F47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en-US" sz="6000" b="1" dirty="0">
                <a:solidFill>
                  <a:schemeClr val="tx2"/>
                </a:solidFill>
              </a:rPr>
              <a:t>Contents</a:t>
            </a:r>
            <a:r>
              <a:rPr altLang="en-US" b="1" dirty="0">
                <a:solidFill>
                  <a:schemeClr val="tx2"/>
                </a:solidFill>
              </a:rPr>
              <a:t>    </a:t>
            </a:r>
            <a:br>
              <a:rPr alt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altLang="en-US" sz="47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8BB33231-73FA-44E4-A081-EED3F54D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0793C0-C640-4CC4-BE0D-6E77E4E7920C}" type="slidenum">
              <a:rPr lang="en-US" altLang="en-US">
                <a:solidFill>
                  <a:schemeClr val="tx2"/>
                </a:solidFill>
              </a:rPr>
              <a:pPr/>
              <a:t>5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5">
            <a:extLst>
              <a:ext uri="{FF2B5EF4-FFF2-40B4-BE49-F238E27FC236}">
                <a16:creationId xmlns:a16="http://schemas.microsoft.com/office/drawing/2014/main" id="{953FF269-712B-4EF5-9823-BA3EE595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8" y="1703388"/>
            <a:ext cx="8763000" cy="39481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PCC – Parking Lot, Driveway, and Add ADA Parking (7087 and 7531) – Rank 28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SDCC – Perimeter Road (7292) – Rank 22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TLVCC – Employee Parking Lot (7464) – Rank 23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WCC - Parking Lot, Driveway, and Add ADA Parking (7088 and 7538) - Rank 33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WSCC – Expansion of Parking Lot (7143) – Rank 24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FMWCC – Parking Lot and Perimeter Rd (19368) – Rank 26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ESP – Sidewalks and Hardscapes Surfaces (7084) – Rank 13</a:t>
            </a:r>
          </a:p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</p:txBody>
      </p:sp>
      <p:sp>
        <p:nvSpPr>
          <p:cNvPr id="59395" name="Title 1">
            <a:extLst>
              <a:ext uri="{FF2B5EF4-FFF2-40B4-BE49-F238E27FC236}">
                <a16:creationId xmlns:a16="http://schemas.microsoft.com/office/drawing/2014/main" id="{B3C6BAC9-320B-4ED7-9B97-C98AAF65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47688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SWPs – Paving (2 of 2) </a:t>
            </a:r>
          </a:p>
        </p:txBody>
      </p:sp>
      <p:pic>
        <p:nvPicPr>
          <p:cNvPr id="59396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1516D91A-FD85-44DD-9D43-5BF69ECB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Slide Number Placeholder 1">
            <a:extLst>
              <a:ext uri="{FF2B5EF4-FFF2-40B4-BE49-F238E27FC236}">
                <a16:creationId xmlns:a16="http://schemas.microsoft.com/office/drawing/2014/main" id="{7A521D30-BAE3-44E9-A34B-0782B768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7AA673B-9CD2-44E6-9295-2087FED924A1}" type="slidenum">
              <a:rPr lang="en-US" altLang="en-US">
                <a:solidFill>
                  <a:schemeClr val="tx2"/>
                </a:solidFill>
              </a:rPr>
              <a:pPr/>
              <a:t>50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>
            <a:extLst>
              <a:ext uri="{FF2B5EF4-FFF2-40B4-BE49-F238E27FC236}">
                <a16:creationId xmlns:a16="http://schemas.microsoft.com/office/drawing/2014/main" id="{6F99DDA9-3828-4F0C-AE6C-1C04A8AF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marL="53975" eaLnBrk="1" hangingPunct="1"/>
            <a:r>
              <a:rPr lang="en-US" altLang="en-US">
                <a:solidFill>
                  <a:schemeClr val="tx2"/>
                </a:solidFill>
              </a:rPr>
              <a:t>ADA and Fire/Safety</a:t>
            </a:r>
          </a:p>
        </p:txBody>
      </p:sp>
      <p:pic>
        <p:nvPicPr>
          <p:cNvPr id="60419" name="Picture 2" descr="C:\Users\klefevre\AppData\Local\Microsoft\Windows\Temporary Internet Files\Content.IE5\95TUT36F\camp-fire-14427-large[1].png">
            <a:extLst>
              <a:ext uri="{FF2B5EF4-FFF2-40B4-BE49-F238E27FC236}">
                <a16:creationId xmlns:a16="http://schemas.microsoft.com/office/drawing/2014/main" id="{01005C77-697F-4023-A482-7993DFA4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46238"/>
            <a:ext cx="3048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Slide Number Placeholder 1">
            <a:extLst>
              <a:ext uri="{FF2B5EF4-FFF2-40B4-BE49-F238E27FC236}">
                <a16:creationId xmlns:a16="http://schemas.microsoft.com/office/drawing/2014/main" id="{1803EAB9-B84F-4C75-9E16-ED529239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9A1C85-878D-4813-80F3-8D35B554B3B9}" type="slidenum">
              <a:rPr lang="en-US" altLang="en-US">
                <a:solidFill>
                  <a:schemeClr val="tx2"/>
                </a:solidFill>
              </a:rPr>
              <a:pPr/>
              <a:t>51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C54324F8-4AFA-4F85-BF40-3BDF24D26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28800"/>
            <a:ext cx="8763000" cy="5791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WSCC – Construct ADA </a:t>
            </a:r>
            <a:r>
              <a:rPr lang="en-US" altLang="en-US" b="1" dirty="0" err="1">
                <a:solidFill>
                  <a:schemeClr val="tx2"/>
                </a:solidFill>
              </a:rPr>
              <a:t>Restrm</a:t>
            </a:r>
            <a:r>
              <a:rPr lang="en-US" altLang="en-US" b="1" dirty="0">
                <a:solidFill>
                  <a:schemeClr val="tx2"/>
                </a:solidFill>
              </a:rPr>
              <a:t> (7301 and 7207) – Rank 4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WSCC – Construct ADA Showers and Toilets (7301) – Rank 32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ECC – Construct Hazard Storage Facility (7560) – Rank 18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ECC – Install Fire Sprinkler System (7277) – Rank 19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ESP - Replace Fire Alarm System (19370) – Rank 2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SDCC - Replace Fire Alarm System (7466) – Rank 3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WCC - Install Fire Sprinkler System (7255) – Rank 20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SNCC - Replace Fire Alarm System (19369) – Rank 21</a:t>
            </a:r>
          </a:p>
          <a:p>
            <a:pPr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None/>
              <a:defRPr/>
            </a:pPr>
            <a:endParaRPr lang="en-US" altLang="en-US" sz="2000" b="1" dirty="0">
              <a:solidFill>
                <a:schemeClr val="tx2"/>
              </a:solidFill>
            </a:endParaRPr>
          </a:p>
          <a:p>
            <a:pPr marL="688975" indent="-688975">
              <a:buFont typeface="Wingdings" panose="05000000000000000000" pitchFamily="2" charset="2"/>
              <a:buNone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</p:txBody>
      </p:sp>
      <p:sp>
        <p:nvSpPr>
          <p:cNvPr id="61443" name="Title 1">
            <a:extLst>
              <a:ext uri="{FF2B5EF4-FFF2-40B4-BE49-F238E27FC236}">
                <a16:creationId xmlns:a16="http://schemas.microsoft.com/office/drawing/2014/main" id="{3126AD51-755F-4A82-A9AD-52817B0FE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88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2"/>
                </a:solidFill>
              </a:rPr>
              <a:t>SWPs – ADA and Fire/Safety</a:t>
            </a:r>
            <a:br>
              <a:rPr lang="en-US" altLang="en-US" sz="4000">
                <a:solidFill>
                  <a:schemeClr val="tx2"/>
                </a:solidFill>
              </a:rPr>
            </a:br>
            <a:endParaRPr lang="en-US" altLang="en-US" sz="1800">
              <a:solidFill>
                <a:schemeClr val="tx2"/>
              </a:solidFill>
            </a:endParaRPr>
          </a:p>
        </p:txBody>
      </p:sp>
      <p:pic>
        <p:nvPicPr>
          <p:cNvPr id="61444" name="Picture 5" descr="C:\Users\klefevre\AppData\Local\Microsoft\Windows\Temporary Internet Files\Content.IE5\4A2T373Q\120px-Shower_symbol.svg[1].png">
            <a:extLst>
              <a:ext uri="{FF2B5EF4-FFF2-40B4-BE49-F238E27FC236}">
                <a16:creationId xmlns:a16="http://schemas.microsoft.com/office/drawing/2014/main" id="{932DAA19-F83E-427A-881C-7B732F14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5240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Slide Number Placeholder 1">
            <a:extLst>
              <a:ext uri="{FF2B5EF4-FFF2-40B4-BE49-F238E27FC236}">
                <a16:creationId xmlns:a16="http://schemas.microsoft.com/office/drawing/2014/main" id="{4DEFC7D9-B23B-496A-94A6-1880A669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59EC6E2-E088-4CCC-9D53-2D9180FBA927}" type="slidenum">
              <a:rPr lang="en-US" altLang="en-US">
                <a:solidFill>
                  <a:schemeClr val="tx2"/>
                </a:solidFill>
              </a:rPr>
              <a:pPr/>
              <a:t>52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798260B0-276A-4621-9B17-B0D29B73F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marL="53975" eaLnBrk="1" hangingPunct="1"/>
            <a:r>
              <a:rPr lang="en-US" altLang="en-US">
                <a:solidFill>
                  <a:schemeClr val="tx2"/>
                </a:solidFill>
              </a:rPr>
              <a:t>Closing Remarks</a:t>
            </a:r>
          </a:p>
        </p:txBody>
      </p:sp>
      <p:pic>
        <p:nvPicPr>
          <p:cNvPr id="62467" name="Picture 5" descr="C:\Users\klefevre\AppData\Local\Microsoft\Windows\Temporary Internet Files\Content.IE5\BRKT9QE0\117px-Nevada_DOC[1].jpg">
            <a:extLst>
              <a:ext uri="{FF2B5EF4-FFF2-40B4-BE49-F238E27FC236}">
                <a16:creationId xmlns:a16="http://schemas.microsoft.com/office/drawing/2014/main" id="{DEF244ED-35E8-41AA-AE66-D6060A08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2913063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A9DEA40C-EA44-42AE-82EA-7136A350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0870AB8-8C66-48AF-B708-5A1963CE1B51}" type="slidenum">
              <a:rPr lang="en-US" altLang="en-US">
                <a:solidFill>
                  <a:schemeClr val="tx2"/>
                </a:solidFill>
              </a:rPr>
              <a:pPr/>
              <a:t>53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EF9ADF0-96C1-400F-A346-311B56866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1219200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br>
              <a:rPr alt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altLang="en-US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3491" name="AutoShape 6" descr="Related image">
            <a:extLst>
              <a:ext uri="{FF2B5EF4-FFF2-40B4-BE49-F238E27FC236}">
                <a16:creationId xmlns:a16="http://schemas.microsoft.com/office/drawing/2014/main" id="{24279C08-3951-46D4-96B7-680BE7EC5B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2606675"/>
            <a:ext cx="10287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3492" name="Picture 8" descr="https://encrypted-tbn0.gstatic.com/images?q=tbn:ANd9GcT04yhpE7rELPJaZ2LYPcwBx0BZ8VM0DJnXKpYM-lO7xr91jTecIA">
            <a:extLst>
              <a:ext uri="{FF2B5EF4-FFF2-40B4-BE49-F238E27FC236}">
                <a16:creationId xmlns:a16="http://schemas.microsoft.com/office/drawing/2014/main" id="{B1234873-BEFE-4752-8CD0-5283D0B2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3067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Slide Number Placeholder 1">
            <a:extLst>
              <a:ext uri="{FF2B5EF4-FFF2-40B4-BE49-F238E27FC236}">
                <a16:creationId xmlns:a16="http://schemas.microsoft.com/office/drawing/2014/main" id="{B11FD3D0-789C-4E13-BCA0-EE0507135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25A9E21-C3E7-4CAB-8844-9DF2707F153D}" type="slidenum">
              <a:rPr lang="en-US" altLang="en-US">
                <a:solidFill>
                  <a:schemeClr val="tx2"/>
                </a:solidFill>
              </a:rPr>
              <a:pPr/>
              <a:t>54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802B76-FABA-4E14-AE4D-39256EC6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NDOC’s Population Projections</a:t>
            </a:r>
            <a:endParaRPr lang="en-US" b="1" dirty="0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1B2CC5BD-61C8-4815-AFFA-12B041C459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2247900"/>
            <a:ext cx="5143500" cy="387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09ADB7A-98E4-40FF-A09F-B4FACFC0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EB88F7-134B-4F60-890F-719988036F7B}" type="slidenum">
              <a:rPr lang="en-US" altLang="en-US">
                <a:solidFill>
                  <a:schemeClr val="tx2"/>
                </a:solidFill>
              </a:rPr>
              <a:pPr/>
              <a:t>6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AC3383-5D9B-47A3-836D-D0E0A001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Custody Bed Capacity</a:t>
            </a:r>
            <a:br>
              <a:rPr lang="en-US" dirty="0"/>
            </a:br>
            <a:r>
              <a:rPr lang="en-US" sz="3200" dirty="0"/>
              <a:t>(Total = 13,901 as of May 14, 2020 ) 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0FF50EE7-DB99-4265-8844-E167B326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72A93F7-79AB-4E38-A1CE-1B4A0A89CF73}" type="slidenum">
              <a:rPr lang="en-US" altLang="en-US">
                <a:solidFill>
                  <a:schemeClr val="tx2"/>
                </a:solidFill>
              </a:rPr>
              <a:pPr/>
              <a:t>7</a:t>
            </a:fld>
            <a:endParaRPr lang="en-US" altLang="en-US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D848C8-D396-4B80-838A-A4B5C4527A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33600"/>
          <a:ext cx="7150100" cy="402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EBBEB-03AA-4155-9FA1-F87E12D6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Female Population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128E4EF5-8036-4841-A5DA-E62B4FFA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E1D2D11-FD33-4F93-9F05-917DCD361013}" type="slidenum">
              <a:rPr lang="en-US" altLang="en-US">
                <a:solidFill>
                  <a:schemeClr val="tx2"/>
                </a:solidFill>
              </a:rPr>
              <a:pPr/>
              <a:t>8</a:t>
            </a:fld>
            <a:endParaRPr lang="en-US" altLang="en-US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2A0628-D7BC-4A74-BAC2-B310F4C68C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340301"/>
          <a:ext cx="7289371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EAFBFA-195A-46A6-BCA5-AD55E436EF2B}"/>
              </a:ext>
            </a:extLst>
          </p:cNvPr>
          <p:cNvGraphicFramePr>
            <a:graphicFrameLocks/>
          </p:cNvGraphicFramePr>
          <p:nvPr/>
        </p:nvGraphicFramePr>
        <p:xfrm>
          <a:off x="1524000" y="4038600"/>
          <a:ext cx="6687922" cy="269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97A0FF-87CB-4B91-99A6-534A651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Male Population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B6FE5ED3-52A8-447F-9E81-3681C80D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94C2A86-B34E-4FAD-8ECA-43EB1A38C5E7}" type="slidenum">
              <a:rPr lang="en-US" altLang="en-US">
                <a:solidFill>
                  <a:schemeClr val="tx2"/>
                </a:solidFill>
              </a:rPr>
              <a:pPr/>
              <a:t>9</a:t>
            </a:fld>
            <a:endParaRPr lang="en-US" altLang="en-US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8075DD-1682-4C1E-9E6E-88CE70A23E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624013"/>
          <a:ext cx="715010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D5090C-1FF2-4476-9F05-F0026E0E3183}"/>
              </a:ext>
            </a:extLst>
          </p:cNvPr>
          <p:cNvGraphicFramePr>
            <a:graphicFrameLocks/>
          </p:cNvGraphicFramePr>
          <p:nvPr/>
        </p:nvGraphicFramePr>
        <p:xfrm>
          <a:off x="914400" y="4267200"/>
          <a:ext cx="6629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3420</Words>
  <Application>Microsoft Office PowerPoint</Application>
  <PresentationFormat>On-screen Show (4:3)</PresentationFormat>
  <Paragraphs>574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Tahoma</vt:lpstr>
      <vt:lpstr>Arial</vt:lpstr>
      <vt:lpstr>Book Antiqua</vt:lpstr>
      <vt:lpstr>Wingdings</vt:lpstr>
      <vt:lpstr>Calibri</vt:lpstr>
      <vt:lpstr>Wingdings 2</vt:lpstr>
      <vt:lpstr>Constantia</vt:lpstr>
      <vt:lpstr>Hardcover</vt:lpstr>
      <vt:lpstr>Microsoft Word Document</vt:lpstr>
      <vt:lpstr>Proposed FY22-23 CIPs  by Department of Corrections to State Public Works Board</vt:lpstr>
      <vt:lpstr>Presenters:</vt:lpstr>
      <vt:lpstr>Department Overview</vt:lpstr>
      <vt:lpstr>NDOC’s Statements </vt:lpstr>
      <vt:lpstr>Contents     </vt:lpstr>
      <vt:lpstr>NDOC’s Population Projections</vt:lpstr>
      <vt:lpstr>Custody Bed Capacity (Total = 13,901 as of May 14, 2020 ) </vt:lpstr>
      <vt:lpstr>Female Population</vt:lpstr>
      <vt:lpstr>Male Population</vt:lpstr>
      <vt:lpstr>10-Year Master Plan </vt:lpstr>
      <vt:lpstr>Master Plan Overview </vt:lpstr>
      <vt:lpstr>Master Plan Bases (1 of 3)</vt:lpstr>
      <vt:lpstr>Master Plan Bases (2 of 3)</vt:lpstr>
      <vt:lpstr>PowerPoint Presentation</vt:lpstr>
      <vt:lpstr>Master Plan – FMWCC Priority in March, 2020 was No. 92 but recently moved to No. 4 ($24.7M) and No. 5 ($7.4M) to reflect new dynamics</vt:lpstr>
      <vt:lpstr>Master Plan – SDCC Priority No. 33 - $122M</vt:lpstr>
      <vt:lpstr>Master Plan – NNCC Priority No. 8 – Advanced Planning - $3.6M</vt:lpstr>
      <vt:lpstr>Master Plan – Prison 8  Priority No. 81 – Advanced Planning - $3.0M</vt:lpstr>
      <vt:lpstr>Master Plan – TLVCC Priority No. 78 – Advanced Planning - $2.9M </vt:lpstr>
      <vt:lpstr>Master Plan – SCC Priority No. 80 – Advanced Planning - $2.2M</vt:lpstr>
      <vt:lpstr> CIP Requests</vt:lpstr>
      <vt:lpstr>Facility Abbreviations (1 of 2) </vt:lpstr>
      <vt:lpstr>Facility Abbreviations (2 of 2) </vt:lpstr>
      <vt:lpstr>Personnel Abbreviations</vt:lpstr>
      <vt:lpstr>CIP Vetting Process</vt:lpstr>
      <vt:lpstr>Key CIPs (1 thru 19)</vt:lpstr>
      <vt:lpstr>CIPs: 1 - 5</vt:lpstr>
      <vt:lpstr>CIPs: 6 - 10</vt:lpstr>
      <vt:lpstr>CIPs: 11 - 15</vt:lpstr>
      <vt:lpstr>CIPs: 16 - 19</vt:lpstr>
      <vt:lpstr>Remaining CIPs (20-146)</vt:lpstr>
      <vt:lpstr>CIPs: 20-30</vt:lpstr>
      <vt:lpstr>CIPs: 31-40</vt:lpstr>
      <vt:lpstr>CIPs: 41-50</vt:lpstr>
      <vt:lpstr>CIPs: 51-60 </vt:lpstr>
      <vt:lpstr>CIPs: 61-70</vt:lpstr>
      <vt:lpstr>CIPs: 71-80</vt:lpstr>
      <vt:lpstr>CIPs: 81-90</vt:lpstr>
      <vt:lpstr>CIPs: 91-100</vt:lpstr>
      <vt:lpstr>CIPs: 101-110</vt:lpstr>
      <vt:lpstr>CIPs: 111-120</vt:lpstr>
      <vt:lpstr>CIPs: 121-130</vt:lpstr>
      <vt:lpstr>CIPs: 131-140</vt:lpstr>
      <vt:lpstr>CIPs: 141-146</vt:lpstr>
      <vt:lpstr>Statewide Projects (SWPs) (Proposed Projects Are Ranked From 1 to 37) </vt:lpstr>
      <vt:lpstr>SWPs - Roofing</vt:lpstr>
      <vt:lpstr>SWPs – Roofing </vt:lpstr>
      <vt:lpstr>SWPs - Paving</vt:lpstr>
      <vt:lpstr>SWPs – Paving (1 of 2) </vt:lpstr>
      <vt:lpstr>SWPs – Paving (2 of 2) </vt:lpstr>
      <vt:lpstr>ADA and Fire/Safety</vt:lpstr>
      <vt:lpstr>SWPs – ADA and Fire/Safety </vt:lpstr>
      <vt:lpstr>Closing Remarks</vt:lpstr>
      <vt:lpstr> </vt:lpstr>
    </vt:vector>
  </TitlesOfParts>
  <Company>Nevada Department of Corrections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State Public Works Division Board</dc:title>
  <dc:creator>Kent LeFevre</dc:creator>
  <cp:lastModifiedBy>Randal Miller</cp:lastModifiedBy>
  <cp:revision>776</cp:revision>
  <cp:lastPrinted>2020-08-20T14:56:56Z</cp:lastPrinted>
  <dcterms:created xsi:type="dcterms:W3CDTF">2012-08-08T16:22:58Z</dcterms:created>
  <dcterms:modified xsi:type="dcterms:W3CDTF">2020-08-25T16:19:34Z</dcterms:modified>
</cp:coreProperties>
</file>